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7"/>
  </p:notesMasterIdLst>
  <p:sldIdLst>
    <p:sldId id="256" r:id="rId2"/>
    <p:sldId id="291" r:id="rId3"/>
    <p:sldId id="289" r:id="rId4"/>
    <p:sldId id="292" r:id="rId5"/>
    <p:sldId id="27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2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3" autoAdjust="0"/>
    <p:restoredTop sz="95027" autoAdjust="0"/>
  </p:normalViewPr>
  <p:slideViewPr>
    <p:cSldViewPr>
      <p:cViewPr varScale="1">
        <p:scale>
          <a:sx n="82" d="100"/>
          <a:sy n="82" d="100"/>
        </p:scale>
        <p:origin x="1699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E8F29-3D29-466E-BDF6-22A27655DFEF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5404C-26B6-48CA-8F97-183C64051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5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404C-26B6-48CA-8F97-183C640510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404C-26B6-48CA-8F97-183C640510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C3885-5CE6-445F-B649-E65510902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7CC1-F3A3-4E6D-8DC3-1616F2BC607B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6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0FCD-0608-47DE-BB20-64A158409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1ABE9-3B71-40B1-9244-EA9291AC6754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6D64-E8E1-439D-BF35-AB6FB177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564D-177A-4BF0-A10A-47E49C983F95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2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9F481-E1F0-4832-9B88-92B497229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787AC-F682-4276-A39D-EFD0707F9028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5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2883-3426-4402-9595-D2AADE02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C518-E6C6-4BC5-9650-0EE4431E5137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279C8-4CD4-483C-A675-0CC74DC42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4B96-AC56-4429-B8F7-E6CCD3D9B097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5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EF353-B229-48D5-9428-3413182D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AE60-7A74-4198-9E27-4A96E76DC288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5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1F4BC-0374-469D-8447-C8A08E49A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12DA-8DB5-4396-B701-A2674584F58B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7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420CD-5151-4FA9-A08A-3B870D15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059CD-09F9-425D-80FC-9B89BB66C42B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6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A718A-EA2E-4AA6-8EA3-C4B99DB6F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BF81-8D9E-43AA-8087-BCD56BB07AFA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9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6B92B-556D-452B-9DAA-B1F224188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006E-541C-485E-B382-57D0006F7E89}" type="datetime1">
              <a:rPr lang="en-US" smtClean="0"/>
              <a:t>4/30/2018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3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A64F9-0496-47F7-A8B9-27AA59F5D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59F53B-B885-4AD8-A6E9-C8036357E100}" type="datetime1">
              <a:rPr lang="en-US" smtClean="0"/>
              <a:t>4/30/2018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0773C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Hapeville Charter Schools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7696200" cy="121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FINANCIAL REPORT (through March 2018)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/>
              <a:t>Board Meeting – April 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305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HCS Financial Summary </a:t>
            </a:r>
            <a:r>
              <a:rPr lang="en-US" sz="2700" i="1" dirty="0"/>
              <a:t>– </a:t>
            </a:r>
            <a:r>
              <a:rPr lang="en-US" sz="2000" dirty="0"/>
              <a:t>as of  3.31.18 – 75% school year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4038600"/>
            <a:ext cx="80010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b="1" u="sng" dirty="0"/>
              <a:t>KEY POINTS: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Cumulatively, we are $971 in the </a:t>
            </a:r>
            <a:r>
              <a:rPr lang="en-US" sz="1400" b="1" dirty="0">
                <a:solidFill>
                  <a:srgbClr val="FF0000"/>
                </a:solidFill>
              </a:rPr>
              <a:t>RED</a:t>
            </a:r>
            <a:r>
              <a:rPr lang="en-US" sz="1400" dirty="0"/>
              <a:t> in comparing actual revenue to actual expenses YTD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Focus needs to be on paring expenses (highlighted) and recovering unrealized revenue.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9DC582-ED5C-4156-B8AE-1F5E5A47D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458608"/>
              </p:ext>
            </p:extLst>
          </p:nvPr>
        </p:nvGraphicFramePr>
        <p:xfrm>
          <a:off x="342900" y="1417638"/>
          <a:ext cx="7962900" cy="2011361"/>
        </p:xfrm>
        <a:graphic>
          <a:graphicData uri="http://schemas.openxmlformats.org/drawingml/2006/table">
            <a:tbl>
              <a:tblPr/>
              <a:tblGrid>
                <a:gridCol w="1578045">
                  <a:extLst>
                    <a:ext uri="{9D8B030D-6E8A-4147-A177-3AD203B41FA5}">
                      <a16:colId xmlns:a16="http://schemas.microsoft.com/office/drawing/2014/main" val="3065744176"/>
                    </a:ext>
                  </a:extLst>
                </a:gridCol>
                <a:gridCol w="747495">
                  <a:extLst>
                    <a:ext uri="{9D8B030D-6E8A-4147-A177-3AD203B41FA5}">
                      <a16:colId xmlns:a16="http://schemas.microsoft.com/office/drawing/2014/main" val="1234263189"/>
                    </a:ext>
                  </a:extLst>
                </a:gridCol>
                <a:gridCol w="747495">
                  <a:extLst>
                    <a:ext uri="{9D8B030D-6E8A-4147-A177-3AD203B41FA5}">
                      <a16:colId xmlns:a16="http://schemas.microsoft.com/office/drawing/2014/main" val="3681986049"/>
                    </a:ext>
                  </a:extLst>
                </a:gridCol>
                <a:gridCol w="747495">
                  <a:extLst>
                    <a:ext uri="{9D8B030D-6E8A-4147-A177-3AD203B41FA5}">
                      <a16:colId xmlns:a16="http://schemas.microsoft.com/office/drawing/2014/main" val="1894705034"/>
                    </a:ext>
                  </a:extLst>
                </a:gridCol>
                <a:gridCol w="747495">
                  <a:extLst>
                    <a:ext uri="{9D8B030D-6E8A-4147-A177-3AD203B41FA5}">
                      <a16:colId xmlns:a16="http://schemas.microsoft.com/office/drawing/2014/main" val="3153085279"/>
                    </a:ext>
                  </a:extLst>
                </a:gridCol>
                <a:gridCol w="747495">
                  <a:extLst>
                    <a:ext uri="{9D8B030D-6E8A-4147-A177-3AD203B41FA5}">
                      <a16:colId xmlns:a16="http://schemas.microsoft.com/office/drawing/2014/main" val="3549647896"/>
                    </a:ext>
                  </a:extLst>
                </a:gridCol>
                <a:gridCol w="778641">
                  <a:extLst>
                    <a:ext uri="{9D8B030D-6E8A-4147-A177-3AD203B41FA5}">
                      <a16:colId xmlns:a16="http://schemas.microsoft.com/office/drawing/2014/main" val="2784649323"/>
                    </a:ext>
                  </a:extLst>
                </a:gridCol>
                <a:gridCol w="861696">
                  <a:extLst>
                    <a:ext uri="{9D8B030D-6E8A-4147-A177-3AD203B41FA5}">
                      <a16:colId xmlns:a16="http://schemas.microsoft.com/office/drawing/2014/main" val="3891230802"/>
                    </a:ext>
                  </a:extLst>
                </a:gridCol>
                <a:gridCol w="1007043">
                  <a:extLst>
                    <a:ext uri="{9D8B030D-6E8A-4147-A177-3AD203B41FA5}">
                      <a16:colId xmlns:a16="http://schemas.microsoft.com/office/drawing/2014/main" val="1308218267"/>
                    </a:ext>
                  </a:extLst>
                </a:gridCol>
              </a:tblGrid>
              <a:tr h="37127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January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April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Actuals FY 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Board Approved FY 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52946"/>
                  </a:ext>
                </a:extLst>
              </a:tr>
              <a:tr h="185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883,752.18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900,891.69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876,547.40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967,688.24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967,287.64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944,961.29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7,852,841.93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11,001,864.19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26969"/>
                  </a:ext>
                </a:extLst>
              </a:tr>
              <a:tr h="185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801,776.55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903,903.56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937,544.73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882,178.68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866,482.55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830,360.09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7,562,688.14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10,649,364.00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31427"/>
                  </a:ext>
                </a:extLst>
              </a:tr>
              <a:tr h="3559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Fixed Assets &amp; Long Term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29,448.32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26,003.36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26,003.36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31,583.33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35,083.33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24,583.37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291,125.06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352,500.00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32811"/>
                  </a:ext>
                </a:extLst>
              </a:tr>
              <a:tr h="18563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653685"/>
                  </a:ext>
                </a:extLst>
              </a:tr>
              <a:tr h="18563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Expenses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7,853,813.20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515202"/>
                  </a:ext>
                </a:extLst>
              </a:tr>
              <a:tr h="185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(OVER)/Under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52,527.31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(29,015.23)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(87,000.69)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Expense/Budget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107948"/>
                  </a:ext>
                </a:extLst>
              </a:tr>
              <a:tr h="3559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Cumulative (OVER)/Under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115,044.65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86,029.42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(971.27)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Expense/Total Exp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069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305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HCS Financial Summary </a:t>
            </a:r>
            <a:r>
              <a:rPr lang="en-US" sz="2700" i="1" dirty="0"/>
              <a:t>– </a:t>
            </a:r>
            <a:r>
              <a:rPr lang="en-US" sz="2000" dirty="0"/>
              <a:t>as of  3.30 – 75 % school year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5521980"/>
            <a:ext cx="7772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/>
              <a:t>Need to focus on recovering these revenue items and pare back expenses – to be reviewed </a:t>
            </a:r>
          </a:p>
          <a:p>
            <a:pPr algn="ctr">
              <a:spcBef>
                <a:spcPts val="600"/>
              </a:spcBef>
            </a:pPr>
            <a:r>
              <a:rPr lang="en-US" sz="1400" b="1" dirty="0"/>
              <a:t>with Mr. Lindsay and Ms. Olsen</a:t>
            </a:r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4EF9E3-75DE-4869-AB04-BF2C41A29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19200"/>
            <a:ext cx="6850756" cy="375045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865A3C4-0CC0-477E-86C5-C3A4F848065F}"/>
              </a:ext>
            </a:extLst>
          </p:cNvPr>
          <p:cNvSpPr/>
          <p:nvPr/>
        </p:nvSpPr>
        <p:spPr>
          <a:xfrm>
            <a:off x="6324600" y="1219200"/>
            <a:ext cx="1371600" cy="4038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1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2CFA-3CA4-47BB-8263-78DE85E1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Service: summary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F5DA85-2799-40C3-BBE7-BC3C336361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204" y="1828800"/>
            <a:ext cx="7620000" cy="167402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91BD3-DD8D-43E3-A386-D67931C18F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7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077200" cy="1143000"/>
          </a:xfrm>
        </p:spPr>
        <p:txBody>
          <a:bodyPr/>
          <a:lstStyle/>
          <a:p>
            <a:r>
              <a:rPr lang="en-US" sz="2400" dirty="0"/>
              <a:t>HCS 2018-19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Next Steps…time  to  start planning  the  budget  for  2018-19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3964" y="1365662"/>
            <a:ext cx="811183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Preparation of budget calendar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As always, development of budget is driven from requirement to approve preliminary budget at June Foundation Board meeting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u="sng" dirty="0">
                <a:solidFill>
                  <a:srgbClr val="00B050"/>
                </a:solidFill>
              </a:rPr>
              <a:t>DONE – 3/22 - </a:t>
            </a:r>
            <a:r>
              <a:rPr lang="en-US" sz="1600" dirty="0"/>
              <a:t>By March BOD meeting, plan to have first Finance Committee meeting to identify key milestones for budget development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ED is developing and CFO setting dates needed </a:t>
            </a:r>
          </a:p>
          <a:p>
            <a:pPr marL="1657350" lvl="3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 dirty="0"/>
              <a:t>Faculty/staff needs </a:t>
            </a:r>
          </a:p>
          <a:p>
            <a:pPr marL="1657350" lvl="3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 dirty="0"/>
              <a:t>Instructional needs</a:t>
            </a:r>
          </a:p>
          <a:p>
            <a:pPr marL="1657350" lvl="3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 dirty="0"/>
              <a:t>Administrative needs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B050"/>
                </a:solidFill>
              </a:rPr>
              <a:t>First Draft – 2018-19 Budget is in review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Key dates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B050"/>
                </a:solidFill>
              </a:rPr>
              <a:t>DONE - </a:t>
            </a:r>
            <a:r>
              <a:rPr lang="en-US" sz="1600" dirty="0"/>
              <a:t>March 22 – first meeting with FCSS for 2018-19 budget review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May 2018 BOD – Budget Hearing #1 (projected)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June 2018 – Foundation Board to set date for annual meeting to review and approve preliminary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49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9363</TotalTime>
  <Words>387</Words>
  <Application>Microsoft Office PowerPoint</Application>
  <PresentationFormat>On-screen Show (4:3)</PresentationFormat>
  <Paragraphs>84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Constantia</vt:lpstr>
      <vt:lpstr>Franklin Gothic Book</vt:lpstr>
      <vt:lpstr>Wingdings</vt:lpstr>
      <vt:lpstr>Adjacency</vt:lpstr>
      <vt:lpstr>Hapeville Charter Schools</vt:lpstr>
      <vt:lpstr>HCS Financial Summary – as of  3.31.18 – 75% school year</vt:lpstr>
      <vt:lpstr>HCS Financial Summary – as of  3.30 – 75 % school year</vt:lpstr>
      <vt:lpstr>Food Service: summary</vt:lpstr>
      <vt:lpstr>HCS 2018-19  Next Steps…time  to  start planning  the  budget  for  2018-19  </vt:lpstr>
    </vt:vector>
  </TitlesOfParts>
  <Company>Lincoln Financial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Terry H.</dc:creator>
  <cp:lastModifiedBy>Martin, Terry H.</cp:lastModifiedBy>
  <cp:revision>220</cp:revision>
  <dcterms:created xsi:type="dcterms:W3CDTF">2016-07-27T11:06:52Z</dcterms:created>
  <dcterms:modified xsi:type="dcterms:W3CDTF">2018-04-30T19:03:21Z</dcterms:modified>
</cp:coreProperties>
</file>