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5" r:id="rId2"/>
    <p:sldId id="310" r:id="rId3"/>
    <p:sldId id="311" r:id="rId4"/>
    <p:sldId id="312" r:id="rId5"/>
    <p:sldId id="328" r:id="rId6"/>
    <p:sldId id="333" r:id="rId7"/>
    <p:sldId id="327" r:id="rId8"/>
    <p:sldId id="334" r:id="rId9"/>
    <p:sldId id="335" r:id="rId10"/>
    <p:sldId id="329" r:id="rId11"/>
    <p:sldId id="330" r:id="rId12"/>
    <p:sldId id="332" r:id="rId13"/>
    <p:sldId id="313" r:id="rId14"/>
    <p:sldId id="315" r:id="rId15"/>
    <p:sldId id="317" r:id="rId16"/>
    <p:sldId id="326" r:id="rId17"/>
    <p:sldId id="319" r:id="rId18"/>
    <p:sldId id="318" r:id="rId19"/>
    <p:sldId id="316" r:id="rId20"/>
    <p:sldId id="320" r:id="rId21"/>
    <p:sldId id="321" r:id="rId22"/>
    <p:sldId id="322" r:id="rId23"/>
    <p:sldId id="331" r:id="rId24"/>
    <p:sldId id="324" r:id="rId25"/>
    <p:sldId id="325" r:id="rId26"/>
  </p:sldIdLst>
  <p:sldSz cx="12188825" cy="6858000"/>
  <p:notesSz cx="7010400" cy="92964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629" autoAdjust="0"/>
  </p:normalViewPr>
  <p:slideViewPr>
    <p:cSldViewPr showGuides="1">
      <p:cViewPr varScale="1">
        <p:scale>
          <a:sx n="114" d="100"/>
          <a:sy n="114" d="100"/>
        </p:scale>
        <p:origin x="384" y="10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3/26/2018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3/26/2018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3/26/2018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3/26/2018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3/26/2018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3/26/2018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3/26/2018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3/26/2018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3/26/2018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3/26/2018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3/26/2018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3/26/2018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3/26/2018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CSstudent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State of the School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March 26, 2018</a:t>
            </a:r>
          </a:p>
        </p:txBody>
      </p: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8B86896-51EE-4ECD-9FB5-B809663CC2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12" y="1588881"/>
            <a:ext cx="3493008" cy="337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84BF5-6F16-43EF-83B3-5175A3A42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803" y="-4894"/>
            <a:ext cx="9144001" cy="1371600"/>
          </a:xfrm>
        </p:spPr>
        <p:txBody>
          <a:bodyPr/>
          <a:lstStyle/>
          <a:p>
            <a:r>
              <a:rPr lang="en-US" dirty="0"/>
              <a:t>Professional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36748-E836-4143-895E-D15D2104D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Depth of Knowledge</a:t>
            </a:r>
          </a:p>
          <a:p>
            <a:r>
              <a:rPr lang="en-US" dirty="0"/>
              <a:t>Book Studies focusing on Culture</a:t>
            </a:r>
          </a:p>
          <a:p>
            <a:r>
              <a:rPr lang="en-US" dirty="0"/>
              <a:t>Learning Targets</a:t>
            </a:r>
          </a:p>
          <a:p>
            <a:r>
              <a:rPr lang="en-US" dirty="0"/>
              <a:t>Lesson Plans</a:t>
            </a:r>
          </a:p>
          <a:p>
            <a:r>
              <a:rPr lang="en-US" dirty="0"/>
              <a:t>Technology</a:t>
            </a:r>
          </a:p>
          <a:p>
            <a:r>
              <a:rPr lang="en-US" dirty="0"/>
              <a:t>Analyzing Data (ATLAS Protocol)</a:t>
            </a:r>
          </a:p>
          <a:p>
            <a:r>
              <a:rPr lang="en-US" dirty="0"/>
              <a:t>Gradual Release</a:t>
            </a:r>
          </a:p>
        </p:txBody>
      </p:sp>
    </p:spTree>
    <p:extLst>
      <p:ext uri="{BB962C8B-B14F-4D97-AF65-F5344CB8AC3E}">
        <p14:creationId xmlns:p14="http://schemas.microsoft.com/office/powerpoint/2010/main" val="323430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DF9DE-469A-424C-9906-F6A74F30B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05F92-F0C7-4FC5-A90A-0230693CA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Assessment Calendar by Departments</a:t>
            </a:r>
          </a:p>
          <a:p>
            <a:r>
              <a:rPr lang="en-US" dirty="0"/>
              <a:t>Fast bridge</a:t>
            </a:r>
          </a:p>
          <a:p>
            <a:r>
              <a:rPr lang="en-US" dirty="0"/>
              <a:t>Write Score</a:t>
            </a:r>
          </a:p>
          <a:p>
            <a:r>
              <a:rPr lang="en-US" dirty="0"/>
              <a:t>Common Assessments where applicable</a:t>
            </a:r>
          </a:p>
          <a:p>
            <a:r>
              <a:rPr lang="en-US" dirty="0"/>
              <a:t>EOC preparation and EOC mock examinations</a:t>
            </a:r>
          </a:p>
        </p:txBody>
      </p:sp>
    </p:spTree>
    <p:extLst>
      <p:ext uri="{BB962C8B-B14F-4D97-AF65-F5344CB8AC3E}">
        <p14:creationId xmlns:p14="http://schemas.microsoft.com/office/powerpoint/2010/main" val="194984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EABEE-ADE4-43C0-9DFC-6301BD22A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Resources for Students and Teachers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4044D-CA16-4B97-A8F6-B24842491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FEV Tutor</a:t>
            </a:r>
          </a:p>
          <a:p>
            <a:r>
              <a:rPr lang="en-US" dirty="0"/>
              <a:t>Study Island</a:t>
            </a:r>
          </a:p>
          <a:p>
            <a:r>
              <a:rPr lang="en-US" dirty="0"/>
              <a:t>Moby Max</a:t>
            </a:r>
          </a:p>
          <a:p>
            <a:r>
              <a:rPr lang="en-US" dirty="0"/>
              <a:t>USA Test Prep</a:t>
            </a:r>
          </a:p>
          <a:p>
            <a:r>
              <a:rPr lang="en-US" dirty="0"/>
              <a:t>All In Learning </a:t>
            </a:r>
          </a:p>
          <a:p>
            <a:r>
              <a:rPr lang="en-US" dirty="0"/>
              <a:t>Turn It In</a:t>
            </a:r>
          </a:p>
          <a:p>
            <a:r>
              <a:rPr lang="en-US" dirty="0"/>
              <a:t>IXL</a:t>
            </a:r>
          </a:p>
        </p:txBody>
      </p:sp>
    </p:spTree>
    <p:extLst>
      <p:ext uri="{BB962C8B-B14F-4D97-AF65-F5344CB8AC3E}">
        <p14:creationId xmlns:p14="http://schemas.microsoft.com/office/powerpoint/2010/main" val="120413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 17/18 School Improvement Funds - $83,000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742031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FEV Tutors</a:t>
            </a:r>
          </a:p>
          <a:p>
            <a:r>
              <a:rPr lang="en-US" dirty="0"/>
              <a:t>Professional Learning for Social Studies</a:t>
            </a:r>
          </a:p>
          <a:p>
            <a:r>
              <a:rPr lang="en-US" dirty="0"/>
              <a:t>Test Prep Books for Advanced Placement Classes</a:t>
            </a:r>
          </a:p>
          <a:p>
            <a:r>
              <a:rPr lang="en-US" dirty="0"/>
              <a:t>2 carts of Chromebooks</a:t>
            </a:r>
          </a:p>
          <a:p>
            <a:r>
              <a:rPr lang="en-US" dirty="0"/>
              <a:t>Registration Fees for Advanced Placement training for 20 teachers</a:t>
            </a:r>
          </a:p>
          <a:p>
            <a:r>
              <a:rPr lang="en-US" dirty="0"/>
              <a:t>Instructional Materials and Supplies</a:t>
            </a:r>
          </a:p>
          <a:p>
            <a:r>
              <a:rPr lang="en-US" dirty="0"/>
              <a:t>Registration fees for 3 math teachers to attend the Math Summer Institute </a:t>
            </a:r>
          </a:p>
          <a:p>
            <a:endParaRPr lang="en-US" dirty="0"/>
          </a:p>
        </p:txBody>
      </p:sp>
      <p:pic>
        <p:nvPicPr>
          <p:cNvPr id="7" name="Content Placeholder 6" descr="A close up of a sign&#10;&#10;Description generated with high confidence">
            <a:extLst>
              <a:ext uri="{FF2B5EF4-FFF2-40B4-BE49-F238E27FC236}">
                <a16:creationId xmlns:a16="http://schemas.microsoft.com/office/drawing/2014/main" id="{6EBCC17D-B890-4DAE-B780-5E34B8DC8E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12" y="1752600"/>
            <a:ext cx="3543300" cy="3543300"/>
          </a:xfrm>
        </p:spPr>
      </p:pic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698" y="-13283"/>
            <a:ext cx="9144001" cy="1371600"/>
          </a:xfrm>
        </p:spPr>
        <p:txBody>
          <a:bodyPr/>
          <a:lstStyle/>
          <a:p>
            <a:r>
              <a:rPr lang="en-US" dirty="0"/>
              <a:t>Academics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1EAD7D1-2DEC-46A7-9032-63A1401A9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2956" y="1524000"/>
            <a:ext cx="9237486" cy="5194883"/>
          </a:xfrm>
        </p:spPr>
        <p:txBody>
          <a:bodyPr>
            <a:normAutofit fontScale="82500" lnSpcReduction="20000"/>
          </a:bodyPr>
          <a:lstStyle/>
          <a:p>
            <a:r>
              <a:rPr lang="en-US" dirty="0"/>
              <a:t>A/B Block Schedule</a:t>
            </a:r>
          </a:p>
          <a:p>
            <a:r>
              <a:rPr lang="en-US" dirty="0"/>
              <a:t>4 courses daily</a:t>
            </a:r>
          </a:p>
          <a:p>
            <a:r>
              <a:rPr lang="en-US" dirty="0"/>
              <a:t>110 minutes of instructional time</a:t>
            </a:r>
          </a:p>
          <a:p>
            <a:r>
              <a:rPr lang="en-US" dirty="0"/>
              <a:t>Class sizes range from 15 – 35</a:t>
            </a:r>
          </a:p>
          <a:p>
            <a:pPr lvl="1"/>
            <a:r>
              <a:rPr lang="en-US" dirty="0"/>
              <a:t>English Language Arts</a:t>
            </a:r>
          </a:p>
          <a:p>
            <a:pPr lvl="1"/>
            <a:r>
              <a:rPr lang="en-US" dirty="0"/>
              <a:t>Entrepreneurship Pathway</a:t>
            </a:r>
          </a:p>
          <a:p>
            <a:pPr lvl="1"/>
            <a:r>
              <a:rPr lang="en-US" dirty="0"/>
              <a:t>Math</a:t>
            </a:r>
          </a:p>
          <a:p>
            <a:pPr lvl="1"/>
            <a:r>
              <a:rPr lang="en-US" dirty="0"/>
              <a:t>Physical Education and Health</a:t>
            </a:r>
          </a:p>
          <a:p>
            <a:pPr lvl="1"/>
            <a:r>
              <a:rPr lang="en-US" dirty="0"/>
              <a:t>Science </a:t>
            </a:r>
          </a:p>
          <a:p>
            <a:pPr lvl="1"/>
            <a:r>
              <a:rPr lang="en-US" dirty="0"/>
              <a:t>Social Studies</a:t>
            </a:r>
          </a:p>
          <a:p>
            <a:pPr lvl="1"/>
            <a:r>
              <a:rPr lang="en-US" dirty="0"/>
              <a:t>Spanish</a:t>
            </a:r>
          </a:p>
          <a:p>
            <a:pPr lvl="1"/>
            <a:r>
              <a:rPr lang="en-US" dirty="0"/>
              <a:t>ACT Prep</a:t>
            </a:r>
          </a:p>
          <a:p>
            <a:pPr lvl="1"/>
            <a:r>
              <a:rPr lang="en-US" dirty="0"/>
              <a:t>SAT Prep</a:t>
            </a:r>
          </a:p>
          <a:p>
            <a:pPr lvl="1"/>
            <a:r>
              <a:rPr lang="en-US" dirty="0"/>
              <a:t>Dual Enrollment</a:t>
            </a:r>
            <a:br>
              <a:rPr lang="en-US" dirty="0"/>
            </a:br>
            <a:endParaRPr lang="en-US" dirty="0"/>
          </a:p>
        </p:txBody>
      </p:sp>
      <p:pic>
        <p:nvPicPr>
          <p:cNvPr id="9" name="Picture 8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72C6A99A-D302-4A88-A423-0488DCF41A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4" y="304800"/>
            <a:ext cx="3945113" cy="2960587"/>
          </a:xfrm>
          <a:prstGeom prst="rect">
            <a:avLst/>
          </a:prstGeom>
        </p:spPr>
      </p:pic>
      <p:pic>
        <p:nvPicPr>
          <p:cNvPr id="8" name="Picture 7" descr="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id="{199C0C2E-C75A-441F-9AFD-A8786FD63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4" y="3444364"/>
            <a:ext cx="4148842" cy="311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>
            <a:extLst>
              <a:ext uri="{FF2B5EF4-FFF2-40B4-BE49-F238E27FC236}">
                <a16:creationId xmlns:a16="http://schemas.microsoft.com/office/drawing/2014/main" id="{582EA098-AC43-4823-8D3A-DE7C1B3F6566}"/>
              </a:ext>
            </a:extLst>
          </p:cNvPr>
          <p:cNvSpPr txBox="1">
            <a:spLocks/>
          </p:cNvSpPr>
          <p:nvPr/>
        </p:nvSpPr>
        <p:spPr>
          <a:xfrm>
            <a:off x="1499151" y="609600"/>
            <a:ext cx="9144001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services do we provide?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9D4F64A-05DD-47FB-B038-4C6D04913051}"/>
              </a:ext>
            </a:extLst>
          </p:cNvPr>
          <p:cNvSpPr txBox="1">
            <a:spLocks/>
          </p:cNvSpPr>
          <p:nvPr/>
        </p:nvSpPr>
        <p:spPr>
          <a:xfrm>
            <a:off x="999363" y="1447800"/>
            <a:ext cx="9134391" cy="4572000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English as a Second Language</a:t>
            </a:r>
          </a:p>
          <a:p>
            <a:r>
              <a:rPr lang="en-US" dirty="0"/>
              <a:t>Special Education services in a collaborative setting</a:t>
            </a:r>
          </a:p>
          <a:p>
            <a:r>
              <a:rPr lang="en-US" dirty="0"/>
              <a:t>Teacher provided tutorial</a:t>
            </a:r>
          </a:p>
          <a:p>
            <a:r>
              <a:rPr lang="en-US" dirty="0"/>
              <a:t>Extended Day Tutorial and Saturday School</a:t>
            </a:r>
          </a:p>
          <a:p>
            <a:r>
              <a:rPr lang="en-US" dirty="0"/>
              <a:t>Summer School</a:t>
            </a:r>
          </a:p>
          <a:p>
            <a:r>
              <a:rPr lang="en-US" dirty="0"/>
              <a:t>Online learning applications to assist with curriculum and the Georgia Milestones</a:t>
            </a:r>
          </a:p>
          <a:p>
            <a:r>
              <a:rPr lang="en-US" dirty="0"/>
              <a:t>Dual Enrollment</a:t>
            </a:r>
          </a:p>
          <a:p>
            <a:r>
              <a:rPr lang="en-US" dirty="0"/>
              <a:t>Work-Based Learning</a:t>
            </a:r>
          </a:p>
          <a:p>
            <a:r>
              <a:rPr lang="en-US" dirty="0"/>
              <a:t>Virtual Lab for Remediation and Acceleration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5E1B6DE5-4C54-4454-BB04-0963D6A0FD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12" y="838200"/>
            <a:ext cx="3860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70781-EE23-4394-B780-DA126305E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D1D83-7484-4E1B-AC06-29406CD21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Website</a:t>
            </a:r>
          </a:p>
          <a:p>
            <a:r>
              <a:rPr lang="en-US" dirty="0"/>
              <a:t>Twitter</a:t>
            </a:r>
          </a:p>
          <a:p>
            <a:r>
              <a:rPr lang="en-US" dirty="0"/>
              <a:t>Remind</a:t>
            </a:r>
          </a:p>
          <a:p>
            <a:r>
              <a:rPr lang="en-US" dirty="0"/>
              <a:t>School Messenger</a:t>
            </a:r>
          </a:p>
          <a:p>
            <a:r>
              <a:rPr lang="en-US" dirty="0"/>
              <a:t>Edmodo</a:t>
            </a:r>
          </a:p>
          <a:p>
            <a:r>
              <a:rPr lang="en-US" dirty="0"/>
              <a:t>Google Classroom</a:t>
            </a:r>
          </a:p>
          <a:p>
            <a:r>
              <a:rPr lang="en-US" dirty="0"/>
              <a:t>Newsletters</a:t>
            </a:r>
          </a:p>
          <a:p>
            <a:r>
              <a:rPr lang="en-US" dirty="0"/>
              <a:t>Home Access Center</a:t>
            </a:r>
          </a:p>
          <a:p>
            <a:r>
              <a:rPr lang="en-US" dirty="0"/>
              <a:t>Parent Conferences and Parent Conference Evenings</a:t>
            </a:r>
          </a:p>
        </p:txBody>
      </p:sp>
    </p:spTree>
    <p:extLst>
      <p:ext uri="{BB962C8B-B14F-4D97-AF65-F5344CB8AC3E}">
        <p14:creationId xmlns:p14="http://schemas.microsoft.com/office/powerpoint/2010/main" val="126065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6F997B-A451-45ED-8B4E-668550AAD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" y="-152400"/>
            <a:ext cx="2590800" cy="32045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311" y="2133600"/>
            <a:ext cx="5191208" cy="2667000"/>
          </a:xfrm>
        </p:spPr>
        <p:txBody>
          <a:bodyPr>
            <a:noAutofit/>
          </a:bodyPr>
          <a:lstStyle/>
          <a:p>
            <a:pPr algn="ctr"/>
            <a:r>
              <a:rPr lang="en-US" sz="6600" dirty="0"/>
              <a:t>Climate and Culture Expectations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2908" y="4800600"/>
            <a:ext cx="3581399" cy="1371600"/>
          </a:xfrm>
        </p:spPr>
        <p:txBody>
          <a:bodyPr/>
          <a:lstStyle/>
          <a:p>
            <a:pPr algn="ctr"/>
            <a:r>
              <a:rPr lang="en-US" dirty="0"/>
              <a:t>Discipline is enforced according to the Fulton County Schools Code of  Conduct.</a:t>
            </a:r>
          </a:p>
          <a:p>
            <a:pPr algn="ctr"/>
            <a:r>
              <a:rPr lang="en-US" dirty="0">
                <a:hlinkClick r:id="rId3"/>
              </a:rPr>
              <a:t>http://bit.ly/HCSstudent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50818C-5870-49DA-A570-11E4FD07468F}"/>
              </a:ext>
            </a:extLst>
          </p:cNvPr>
          <p:cNvSpPr txBox="1"/>
          <p:nvPr/>
        </p:nvSpPr>
        <p:spPr>
          <a:xfrm>
            <a:off x="6399212" y="152400"/>
            <a:ext cx="52578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/>
              <a:t>Care</a:t>
            </a:r>
          </a:p>
          <a:p>
            <a:pPr lvl="0" algn="ctr"/>
            <a:r>
              <a:rPr lang="en-US" sz="2400" dirty="0"/>
              <a:t>Cooperation</a:t>
            </a:r>
          </a:p>
          <a:p>
            <a:pPr lvl="0" algn="ctr"/>
            <a:r>
              <a:rPr lang="en-US" sz="2400" dirty="0"/>
              <a:t>Dedication</a:t>
            </a:r>
          </a:p>
          <a:p>
            <a:pPr lvl="0" algn="ctr"/>
            <a:r>
              <a:rPr lang="en-US" sz="2400" dirty="0"/>
              <a:t>Goal Orientated</a:t>
            </a:r>
          </a:p>
          <a:p>
            <a:pPr lvl="0" algn="ctr"/>
            <a:r>
              <a:rPr lang="en-US" sz="2400" dirty="0"/>
              <a:t>Honesty</a:t>
            </a:r>
          </a:p>
          <a:p>
            <a:pPr lvl="0" algn="ctr"/>
            <a:r>
              <a:rPr lang="en-US" sz="2400" dirty="0"/>
              <a:t>Independent Thinking</a:t>
            </a:r>
          </a:p>
          <a:p>
            <a:pPr lvl="0" algn="ctr"/>
            <a:r>
              <a:rPr lang="en-US" sz="2400" dirty="0"/>
              <a:t>Respect</a:t>
            </a:r>
          </a:p>
          <a:p>
            <a:pPr lvl="0" algn="ctr"/>
            <a:r>
              <a:rPr lang="en-US" sz="2400" dirty="0"/>
              <a:t>Responsibility</a:t>
            </a:r>
          </a:p>
          <a:p>
            <a:pPr lvl="0" algn="ctr"/>
            <a:r>
              <a:rPr lang="en-US" sz="2400" dirty="0"/>
              <a:t>Safety</a:t>
            </a:r>
          </a:p>
          <a:p>
            <a:pPr lvl="0" algn="ctr"/>
            <a:r>
              <a:rPr lang="en-US" sz="2400" dirty="0"/>
              <a:t>Self-directed learning</a:t>
            </a:r>
          </a:p>
          <a:p>
            <a:pPr lvl="0" algn="ctr"/>
            <a:r>
              <a:rPr lang="en-US" sz="2400" dirty="0"/>
              <a:t>Self-discipline</a:t>
            </a:r>
          </a:p>
          <a:p>
            <a:pPr lvl="0" algn="ctr"/>
            <a:r>
              <a:rPr lang="en-US" sz="2400" dirty="0"/>
              <a:t>Self-Motivation</a:t>
            </a:r>
          </a:p>
          <a:p>
            <a:pPr lvl="0" algn="ctr"/>
            <a:endParaRPr lang="en-US" sz="3200" dirty="0"/>
          </a:p>
          <a:p>
            <a:pPr lvl="0" algn="ctr"/>
            <a:r>
              <a:rPr lang="en-US" sz="3200" dirty="0"/>
              <a:t>Implementation of PBIS Positive Behavioral Intervention and Supports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50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52800"/>
            <a:ext cx="3596607" cy="2667000"/>
          </a:xfrm>
        </p:spPr>
        <p:txBody>
          <a:bodyPr/>
          <a:lstStyle/>
          <a:p>
            <a:r>
              <a:rPr lang="en-US" sz="6600" dirty="0"/>
              <a:t>Uniforms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2" y="566257"/>
            <a:ext cx="6400800" cy="5334000"/>
          </a:xfrm>
        </p:spPr>
        <p:txBody>
          <a:bodyPr>
            <a:normAutofit/>
          </a:bodyPr>
          <a:lstStyle/>
          <a:p>
            <a:r>
              <a:rPr lang="en-US" sz="3600" dirty="0"/>
              <a:t>Uniforms are mandatory</a:t>
            </a:r>
          </a:p>
          <a:p>
            <a:pPr lvl="1"/>
            <a:r>
              <a:rPr lang="en-US" sz="3600" dirty="0"/>
              <a:t>HCCA gray polo shirt</a:t>
            </a:r>
          </a:p>
          <a:p>
            <a:pPr lvl="1"/>
            <a:r>
              <a:rPr lang="en-US" sz="3600" dirty="0"/>
              <a:t>HCCA blue polo shirt</a:t>
            </a:r>
          </a:p>
          <a:p>
            <a:pPr lvl="1"/>
            <a:r>
              <a:rPr lang="en-US" sz="3600" dirty="0"/>
              <a:t>Khaki pants (tan)</a:t>
            </a:r>
          </a:p>
          <a:p>
            <a:pPr lvl="1"/>
            <a:r>
              <a:rPr lang="en-US" sz="3600" dirty="0"/>
              <a:t>Solid black or brown shoes</a:t>
            </a:r>
          </a:p>
          <a:p>
            <a:pPr lvl="1"/>
            <a:r>
              <a:rPr lang="en-US" sz="3600" dirty="0"/>
              <a:t>Solid Black or Brown belt</a:t>
            </a:r>
          </a:p>
        </p:txBody>
      </p:sp>
      <p:pic>
        <p:nvPicPr>
          <p:cNvPr id="8" name="Picture 7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194491FF-A3E8-467E-A783-DB2A32004D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13" y="4507346"/>
            <a:ext cx="5029200" cy="2208137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C28D297F-72CB-48B6-B501-DC79598F61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9381" r="4376" b="9369"/>
          <a:stretch/>
        </p:blipFill>
        <p:spPr>
          <a:xfrm>
            <a:off x="227012" y="1066800"/>
            <a:ext cx="451100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3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2D1E630A-E82B-492A-81C3-E6F5CBAFAC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12" y="1538806"/>
            <a:ext cx="3352800" cy="223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53224"/>
            <a:ext cx="9144001" cy="1371600"/>
          </a:xfrm>
        </p:spPr>
        <p:txBody>
          <a:bodyPr/>
          <a:lstStyle/>
          <a:p>
            <a:r>
              <a:rPr lang="en-US" dirty="0"/>
              <a:t>Extracurricular Activities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04AB2B-D63E-4F57-B9D3-27B579AADA2C}"/>
              </a:ext>
            </a:extLst>
          </p:cNvPr>
          <p:cNvSpPr txBox="1"/>
          <p:nvPr/>
        </p:nvSpPr>
        <p:spPr>
          <a:xfrm>
            <a:off x="569913" y="1828800"/>
            <a:ext cx="96773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Anime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Baseball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Basketball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Cheerleading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Football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Future Business Leaders of America and Skills USA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National Beta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National Honors Society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Student Government Association</a:t>
            </a:r>
          </a:p>
        </p:txBody>
      </p:sp>
      <p:pic>
        <p:nvPicPr>
          <p:cNvPr id="5" name="Picture 4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E8B6F390-E318-463D-819C-B4BB83068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12" y="228600"/>
            <a:ext cx="3776662" cy="26204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B15C10-8CC9-454A-B8CB-A028483FF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42414" y="3783883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Mission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apeville-charter-career-academy-mission-statement">
            <a:extLst>
              <a:ext uri="{FF2B5EF4-FFF2-40B4-BE49-F238E27FC236}">
                <a16:creationId xmlns:a16="http://schemas.microsoft.com/office/drawing/2014/main" id="{B8A9A55B-8070-4EEE-BF5D-91CAF62FA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08" y="2286000"/>
            <a:ext cx="9525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in front of a crowd&#10;&#10;Description generated with very high confidence">
            <a:extLst>
              <a:ext uri="{FF2B5EF4-FFF2-40B4-BE49-F238E27FC236}">
                <a16:creationId xmlns:a16="http://schemas.microsoft.com/office/drawing/2014/main" id="{F5A6E81B-BFE4-46B3-B783-E69670B8B4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12" y="3947719"/>
            <a:ext cx="3771900" cy="2514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2BBCE8-4C36-4C6B-8261-70DD4203A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38380-671F-4508-A865-26C60557A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08" y="1981200"/>
            <a:ext cx="9134391" cy="41148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Check the progress of students daily</a:t>
            </a:r>
          </a:p>
          <a:p>
            <a:r>
              <a:rPr lang="en-US" dirty="0"/>
              <a:t>Communicate with teachers</a:t>
            </a:r>
          </a:p>
          <a:p>
            <a:r>
              <a:rPr lang="en-US" dirty="0"/>
              <a:t>Assist students with securing volunteer hours</a:t>
            </a:r>
          </a:p>
          <a:p>
            <a:r>
              <a:rPr lang="en-US" dirty="0"/>
              <a:t>Support the established rules and code of conduct</a:t>
            </a:r>
          </a:p>
          <a:p>
            <a:r>
              <a:rPr lang="en-US" dirty="0"/>
              <a:t>Be a member of our Parent Teacher Student Association</a:t>
            </a:r>
          </a:p>
          <a:p>
            <a:r>
              <a:rPr lang="en-US" dirty="0"/>
              <a:t>Make sure students attend daily and on time</a:t>
            </a:r>
          </a:p>
          <a:p>
            <a:r>
              <a:rPr lang="en-US" dirty="0"/>
              <a:t>Participate in school initiatives and fundraisers</a:t>
            </a:r>
          </a:p>
          <a:p>
            <a:r>
              <a:rPr lang="en-US" dirty="0"/>
              <a:t>Attend school activities</a:t>
            </a:r>
          </a:p>
        </p:txBody>
      </p:sp>
      <p:pic>
        <p:nvPicPr>
          <p:cNvPr id="7" name="Picture 6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AD5D34EC-37FB-4331-89DC-8F3FB680E0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12" y="457200"/>
            <a:ext cx="3463723" cy="259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6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E494C-C0F0-4BE7-80D9-C8E255497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2" y="234328"/>
            <a:ext cx="9144001" cy="838200"/>
          </a:xfrm>
        </p:spPr>
        <p:txBody>
          <a:bodyPr/>
          <a:lstStyle/>
          <a:p>
            <a:r>
              <a:rPr lang="en-US" dirty="0"/>
              <a:t>18/19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EC2B5-9162-4766-86BC-1D383199D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674" y="1219200"/>
            <a:ext cx="10158737" cy="5562600"/>
          </a:xfrm>
        </p:spPr>
        <p:txBody>
          <a:bodyPr>
            <a:normAutofit/>
          </a:bodyPr>
          <a:lstStyle/>
          <a:p>
            <a:r>
              <a:rPr lang="en-US" dirty="0"/>
              <a:t>647 students</a:t>
            </a:r>
          </a:p>
          <a:p>
            <a:endParaRPr lang="en-US" dirty="0"/>
          </a:p>
          <a:p>
            <a:r>
              <a:rPr lang="en-US" dirty="0"/>
              <a:t>Master Schedule</a:t>
            </a:r>
          </a:p>
          <a:p>
            <a:r>
              <a:rPr lang="en-US" dirty="0"/>
              <a:t>One teacher not returning</a:t>
            </a:r>
          </a:p>
          <a:p>
            <a:r>
              <a:rPr lang="en-US" dirty="0"/>
              <a:t>One teacher requested not to return</a:t>
            </a:r>
          </a:p>
          <a:p>
            <a:r>
              <a:rPr lang="en-US" dirty="0"/>
              <a:t>Meetings with faculty and staff in April 2018</a:t>
            </a:r>
          </a:p>
          <a:p>
            <a:r>
              <a:rPr lang="en-US" dirty="0"/>
              <a:t>Recreating partnership Atlanta Technical University</a:t>
            </a:r>
          </a:p>
          <a:p>
            <a:r>
              <a:rPr lang="en-US" dirty="0"/>
              <a:t>Budget</a:t>
            </a:r>
          </a:p>
          <a:p>
            <a:r>
              <a:rPr lang="en-US" dirty="0"/>
              <a:t>Title I Funds - $233,682.00</a:t>
            </a:r>
          </a:p>
          <a:p>
            <a:r>
              <a:rPr lang="en-US" dirty="0"/>
              <a:t>Professional Learning – literacy and standards-based classroom framework</a:t>
            </a:r>
          </a:p>
          <a:p>
            <a:endParaRPr lang="en-US" dirty="0"/>
          </a:p>
        </p:txBody>
      </p:sp>
      <p:pic>
        <p:nvPicPr>
          <p:cNvPr id="5" name="Picture 4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29409CB6-523E-47DA-8D3B-F6B4213A5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259777"/>
            <a:ext cx="4124519" cy="370262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DDEFF1-F72C-4EFC-BCDD-0139DDB1A5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736982"/>
              </p:ext>
            </p:extLst>
          </p:nvPr>
        </p:nvGraphicFramePr>
        <p:xfrm>
          <a:off x="1370012" y="1600200"/>
          <a:ext cx="5510745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149">
                  <a:extLst>
                    <a:ext uri="{9D8B030D-6E8A-4147-A177-3AD203B41FA5}">
                      <a16:colId xmlns:a16="http://schemas.microsoft.com/office/drawing/2014/main" val="2142504396"/>
                    </a:ext>
                  </a:extLst>
                </a:gridCol>
                <a:gridCol w="1102149">
                  <a:extLst>
                    <a:ext uri="{9D8B030D-6E8A-4147-A177-3AD203B41FA5}">
                      <a16:colId xmlns:a16="http://schemas.microsoft.com/office/drawing/2014/main" val="3347804285"/>
                    </a:ext>
                  </a:extLst>
                </a:gridCol>
                <a:gridCol w="1102149">
                  <a:extLst>
                    <a:ext uri="{9D8B030D-6E8A-4147-A177-3AD203B41FA5}">
                      <a16:colId xmlns:a16="http://schemas.microsoft.com/office/drawing/2014/main" val="2247471778"/>
                    </a:ext>
                  </a:extLst>
                </a:gridCol>
                <a:gridCol w="1102149">
                  <a:extLst>
                    <a:ext uri="{9D8B030D-6E8A-4147-A177-3AD203B41FA5}">
                      <a16:colId xmlns:a16="http://schemas.microsoft.com/office/drawing/2014/main" val="3960134290"/>
                    </a:ext>
                  </a:extLst>
                </a:gridCol>
                <a:gridCol w="1102149">
                  <a:extLst>
                    <a:ext uri="{9D8B030D-6E8A-4147-A177-3AD203B41FA5}">
                      <a16:colId xmlns:a16="http://schemas.microsoft.com/office/drawing/2014/main" val="2970946951"/>
                    </a:ext>
                  </a:extLst>
                </a:gridCol>
              </a:tblGrid>
              <a:tr h="175517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67055"/>
                  </a:ext>
                </a:extLst>
              </a:tr>
              <a:tr h="175517">
                <a:tc>
                  <a:txBody>
                    <a:bodyPr/>
                    <a:lstStyle/>
                    <a:p>
                      <a:r>
                        <a:rPr lang="en-US" dirty="0"/>
                        <a:t>178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959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51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54D28-9CD5-4150-B53F-7697B16E2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1" y="114299"/>
            <a:ext cx="9144001" cy="1371600"/>
          </a:xfrm>
        </p:spPr>
        <p:txBody>
          <a:bodyPr/>
          <a:lstStyle/>
          <a:p>
            <a:r>
              <a:rPr lang="en-US" dirty="0"/>
              <a:t>School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2192D-DE38-4B9D-BFDE-518023726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1" y="1676400"/>
            <a:ext cx="5181599" cy="4114801"/>
          </a:xfrm>
        </p:spPr>
        <p:txBody>
          <a:bodyPr/>
          <a:lstStyle/>
          <a:p>
            <a:r>
              <a:rPr lang="en-US" dirty="0"/>
              <a:t>School Calendar follows the Fulton County Schools calendar found at www.fultonschools.org</a:t>
            </a:r>
          </a:p>
          <a:p>
            <a:r>
              <a:rPr lang="en-US" dirty="0"/>
              <a:t>Four additional Full Release Days for Professional Learning</a:t>
            </a:r>
          </a:p>
        </p:txBody>
      </p:sp>
      <p:pic>
        <p:nvPicPr>
          <p:cNvPr id="5" name="Picture 4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D59BA01E-00F6-4364-B9AD-1CD6C63897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12" y="3886200"/>
            <a:ext cx="3276600" cy="2457450"/>
          </a:xfrm>
          <a:prstGeom prst="rect">
            <a:avLst/>
          </a:prstGeom>
        </p:spPr>
      </p:pic>
      <p:pic>
        <p:nvPicPr>
          <p:cNvPr id="7" name="Picture 6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36759DAF-B451-4882-B4D6-2300024AD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12" y="285078"/>
            <a:ext cx="4880070" cy="631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9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1B3AA-6FE7-4F94-A356-A9079377D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of 2018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EDCE3AE-DCDD-4E49-979B-24D136B239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967067"/>
              </p:ext>
            </p:extLst>
          </p:nvPr>
        </p:nvGraphicFramePr>
        <p:xfrm>
          <a:off x="1978025" y="2042160"/>
          <a:ext cx="8223250" cy="384048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740660">
                  <a:extLst>
                    <a:ext uri="{9D8B030D-6E8A-4147-A177-3AD203B41FA5}">
                      <a16:colId xmlns:a16="http://schemas.microsoft.com/office/drawing/2014/main" val="1533132306"/>
                    </a:ext>
                  </a:extLst>
                </a:gridCol>
                <a:gridCol w="2741295">
                  <a:extLst>
                    <a:ext uri="{9D8B030D-6E8A-4147-A177-3AD203B41FA5}">
                      <a16:colId xmlns:a16="http://schemas.microsoft.com/office/drawing/2014/main" val="887943565"/>
                    </a:ext>
                  </a:extLst>
                </a:gridCol>
                <a:gridCol w="2741295">
                  <a:extLst>
                    <a:ext uri="{9D8B030D-6E8A-4147-A177-3AD203B41FA5}">
                      <a16:colId xmlns:a16="http://schemas.microsoft.com/office/drawing/2014/main" val="29433210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Agnes Scott College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Concordia College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Reinhardt University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5972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Alabama A&amp;M University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Coppin State University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Savannah State University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92212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Alabama State University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Emory University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Southern University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6877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Albany State University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Fort Valley State University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Stanford University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95152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Allen University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George Mason University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Tennessee State University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5871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Army West Point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Georgia Military College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Tuskegee University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334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Atlanta Technical College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Georgia State University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University of Pennsylvania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74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Barnard College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Howard University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University of Alabama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9214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Barry University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Hutchinson College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University of Georgia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15767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Benedict College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Lagrange College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University of Nevada Las Vegas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87895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Bennett College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Livingstone College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University of South Carolina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36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Brandeis University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Miles College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University of West Georgia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84465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Brenau University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Minnesota West College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Valdosta State University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056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Catawba University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Norfolk State University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Virginia State University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68359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Charles R. Drew University of Medicine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Ohio State University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Wellesley College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31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Clark Atlanta University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Paine College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Wesleyan College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93142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Clayton State University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Philander Smith College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Westminster College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9968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77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93D3C-352C-47E5-9013-D0A3693C9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803" y="228600"/>
            <a:ext cx="9144001" cy="1371600"/>
          </a:xfrm>
        </p:spPr>
        <p:txBody>
          <a:bodyPr/>
          <a:lstStyle/>
          <a:p>
            <a:r>
              <a:rPr lang="en-US" dirty="0"/>
              <a:t>Follow us on Twitter and visit our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0250B-E6F3-483D-BAA2-9D1224E5D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650" y="1752600"/>
            <a:ext cx="9134391" cy="4114801"/>
          </a:xfrm>
        </p:spPr>
        <p:txBody>
          <a:bodyPr/>
          <a:lstStyle/>
          <a:p>
            <a:r>
              <a:rPr lang="en-US" dirty="0"/>
              <a:t>@TheHCCAHornets</a:t>
            </a:r>
          </a:p>
          <a:p>
            <a:r>
              <a:rPr lang="en-US" dirty="0"/>
              <a:t>www.hapevillecharter.org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CC2564-D18C-4B3B-A545-DFCD0000A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2794233"/>
            <a:ext cx="717973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1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front of a school bus&#10;&#10;Description generated with very high confidence">
            <a:extLst>
              <a:ext uri="{FF2B5EF4-FFF2-40B4-BE49-F238E27FC236}">
                <a16:creationId xmlns:a16="http://schemas.microsoft.com/office/drawing/2014/main" id="{BE56660D-78AE-4474-A00A-B6E7F6B0AF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381000"/>
            <a:ext cx="5283200" cy="396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858578-6572-4022-BEF5-384512C12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D1F07A-706C-489F-B54A-D31C349892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1752600"/>
            <a:ext cx="5474691" cy="41148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5055FC-BD82-44CD-B407-37ABB6CEA5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173" y="3962400"/>
            <a:ext cx="7389812" cy="263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3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1" y="56277"/>
            <a:ext cx="9144001" cy="1371600"/>
          </a:xfrm>
        </p:spPr>
        <p:txBody>
          <a:bodyPr/>
          <a:lstStyle/>
          <a:p>
            <a:r>
              <a:rPr lang="en-US" dirty="0"/>
              <a:t>Who are we?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221185-5C6C-4D1F-948D-17553F866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524000"/>
            <a:ext cx="9677399" cy="49529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Principal					Candace Bethea</a:t>
            </a:r>
          </a:p>
          <a:p>
            <a:pPr marL="0" indent="0">
              <a:buNone/>
            </a:pPr>
            <a:r>
              <a:rPr lang="en-US" dirty="0"/>
              <a:t>Assistant Principals			Winston Gordon</a:t>
            </a:r>
          </a:p>
          <a:p>
            <a:pPr marL="0" indent="0">
              <a:buNone/>
            </a:pPr>
            <a:r>
              <a:rPr lang="en-US" dirty="0"/>
              <a:t>					Stacy Henry</a:t>
            </a:r>
          </a:p>
          <a:p>
            <a:pPr marL="0" indent="0">
              <a:buNone/>
            </a:pPr>
            <a:r>
              <a:rPr lang="en-US" dirty="0"/>
              <a:t>					Dr. Vonterrisa McKinney</a:t>
            </a:r>
          </a:p>
          <a:p>
            <a:pPr marL="0" indent="0">
              <a:buNone/>
            </a:pPr>
            <a:r>
              <a:rPr lang="en-US" dirty="0"/>
              <a:t>Director of Dual Enrollment, WBL, and CP	Tracy McClure</a:t>
            </a:r>
          </a:p>
          <a:p>
            <a:pPr marL="0" indent="0">
              <a:buNone/>
            </a:pPr>
            <a:r>
              <a:rPr lang="en-US" dirty="0"/>
              <a:t>Counselors				Sabrina Barnes</a:t>
            </a:r>
          </a:p>
          <a:p>
            <a:pPr marL="0" indent="0">
              <a:buNone/>
            </a:pPr>
            <a:r>
              <a:rPr lang="en-US" dirty="0"/>
              <a:t>					Aranya Knox</a:t>
            </a:r>
          </a:p>
          <a:p>
            <a:pPr marL="0" indent="0">
              <a:buNone/>
            </a:pPr>
            <a:r>
              <a:rPr lang="en-US" dirty="0"/>
              <a:t>Registrar &amp; Data Clerk			Stefanie Orgertrice</a:t>
            </a:r>
          </a:p>
          <a:p>
            <a:pPr marL="0" indent="0">
              <a:buNone/>
            </a:pPr>
            <a:r>
              <a:rPr lang="en-US" dirty="0"/>
              <a:t>Instructional Support Teacher		Staci Abercrombie</a:t>
            </a:r>
          </a:p>
          <a:p>
            <a:pPr marL="0" indent="0">
              <a:buNone/>
            </a:pPr>
            <a:r>
              <a:rPr lang="en-US" dirty="0"/>
              <a:t>Office Manager				Trina French</a:t>
            </a:r>
          </a:p>
          <a:p>
            <a:pPr marL="0" indent="0">
              <a:buNone/>
            </a:pPr>
            <a:r>
              <a:rPr lang="en-US" dirty="0"/>
              <a:t>Athletic Director				Keydrick Barlow</a:t>
            </a:r>
          </a:p>
        </p:txBody>
      </p:sp>
      <p:pic>
        <p:nvPicPr>
          <p:cNvPr id="4" name="Picture 3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B05268B9-2D2D-4499-B1BC-E599B2174D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612" y="266700"/>
            <a:ext cx="3505200" cy="2336800"/>
          </a:xfrm>
          <a:prstGeom prst="rect">
            <a:avLst/>
          </a:prstGeom>
        </p:spPr>
      </p:pic>
      <p:pic>
        <p:nvPicPr>
          <p:cNvPr id="7" name="Picture 6" descr="A picture containing indoor, person, clothing&#10;&#10;Description generated with high confidence">
            <a:extLst>
              <a:ext uri="{FF2B5EF4-FFF2-40B4-BE49-F238E27FC236}">
                <a16:creationId xmlns:a16="http://schemas.microsoft.com/office/drawing/2014/main" id="{80F51E7E-40BE-4078-B937-3DDE6DBEAB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32837" y="3743325"/>
            <a:ext cx="31432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ew of a building&#10;&#10;Description generated with high confidence">
            <a:extLst>
              <a:ext uri="{FF2B5EF4-FFF2-40B4-BE49-F238E27FC236}">
                <a16:creationId xmlns:a16="http://schemas.microsoft.com/office/drawing/2014/main" id="{4C2BF754-F4A9-4AAE-8FC0-4B8F92C3FE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2" y="3962400"/>
            <a:ext cx="5029200" cy="2776728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1" y="168129"/>
            <a:ext cx="9144001" cy="1371600"/>
          </a:xfrm>
        </p:spPr>
        <p:txBody>
          <a:bodyPr/>
          <a:lstStyle/>
          <a:p>
            <a:r>
              <a:rPr lang="en-US" dirty="0"/>
              <a:t>What is Hapeville Charter Career Academy?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FDAFAB-9A38-4C39-9FBE-FB3DFE8C7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1676400"/>
            <a:ext cx="9134391" cy="41148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9-12 charter school servicing students in Fulton County Schools</a:t>
            </a:r>
          </a:p>
          <a:p>
            <a:r>
              <a:rPr lang="en-US" dirty="0"/>
              <a:t>Career Academy focusing on a Dual Enrollment Partnership with Atlanta Technical College</a:t>
            </a:r>
          </a:p>
          <a:p>
            <a:r>
              <a:rPr lang="en-US" dirty="0"/>
              <a:t>Dual Enrollment Opportunities with Georgia Military College and other area colleges and universities</a:t>
            </a:r>
          </a:p>
          <a:p>
            <a:r>
              <a:rPr lang="en-US" dirty="0"/>
              <a:t>Smaller school that exceeds academic challenges</a:t>
            </a:r>
          </a:p>
          <a:p>
            <a:r>
              <a:rPr lang="en-US" dirty="0"/>
              <a:t>Title I school</a:t>
            </a:r>
          </a:p>
          <a:p>
            <a:r>
              <a:rPr lang="en-US" dirty="0"/>
              <a:t>Free breakfast and lunch daily catered by Chef Advantage</a:t>
            </a:r>
          </a:p>
          <a:p>
            <a:pPr lvl="1"/>
            <a:r>
              <a:rPr lang="en-US" dirty="0"/>
              <a:t>Applications are required</a:t>
            </a:r>
          </a:p>
        </p:txBody>
      </p:sp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489D7-416C-4968-8CBD-2F0307F9C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228600"/>
            <a:ext cx="9144001" cy="1371600"/>
          </a:xfrm>
        </p:spPr>
        <p:txBody>
          <a:bodyPr/>
          <a:lstStyle/>
          <a:p>
            <a:r>
              <a:rPr lang="en-US" dirty="0"/>
              <a:t>2017 – 2018 School Improvement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407B8-8CC6-45CE-B920-D147EB6C4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student achievement in core content areas as measured by the Georgia Milestones End of Course</a:t>
            </a:r>
          </a:p>
          <a:p>
            <a:endParaRPr lang="en-US" dirty="0"/>
          </a:p>
          <a:p>
            <a:r>
              <a:rPr lang="en-US" dirty="0"/>
              <a:t>Increase opportunities for academic acceleration outside of Dual Enrollment</a:t>
            </a:r>
          </a:p>
        </p:txBody>
      </p:sp>
    </p:spTree>
    <p:extLst>
      <p:ext uri="{BB962C8B-B14F-4D97-AF65-F5344CB8AC3E}">
        <p14:creationId xmlns:p14="http://schemas.microsoft.com/office/powerpoint/2010/main" val="228237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A2D55-FFF0-4565-A8F1-7EA2C1B0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 Milestones</a:t>
            </a:r>
            <a:br>
              <a:rPr lang="en-US" dirty="0"/>
            </a:br>
            <a:r>
              <a:rPr lang="en-US" dirty="0"/>
              <a:t>Results from 16/17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C9AD37-619E-4D27-8419-80FE52D04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12" y="85043"/>
            <a:ext cx="5430304" cy="660402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CB6772-DD98-4FD2-9BCB-55AA6D915C3B}"/>
              </a:ext>
            </a:extLst>
          </p:cNvPr>
          <p:cNvSpPr txBox="1"/>
          <p:nvPr/>
        </p:nvSpPr>
        <p:spPr>
          <a:xfrm>
            <a:off x="1217612" y="2133600"/>
            <a:ext cx="480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Growth in all areas except for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Exceeded GADOE targets in ELA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Did not exceed GADOE targets in Math, Science, and Social Studies</a:t>
            </a:r>
          </a:p>
        </p:txBody>
      </p:sp>
    </p:spTree>
    <p:extLst>
      <p:ext uri="{BB962C8B-B14F-4D97-AF65-F5344CB8AC3E}">
        <p14:creationId xmlns:p14="http://schemas.microsoft.com/office/powerpoint/2010/main" val="31711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3EB37-E4A2-4487-9AF8-6A02CB56B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Georgia Department of Education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5CF8D-E38E-41D3-A138-AE64705C40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Completed First Status Review on December 14, 2017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Priority Monitoring Tutorials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Priority Instructional Observations</a:t>
            </a:r>
          </a:p>
          <a:p>
            <a:pPr lvl="1"/>
            <a:r>
              <a:rPr lang="en-US" dirty="0"/>
              <a:t>Focus on PLCS</a:t>
            </a:r>
          </a:p>
          <a:p>
            <a:pPr lvl="2"/>
            <a:r>
              <a:rPr lang="en-US" dirty="0"/>
              <a:t>Assessment Calendar through PLCS</a:t>
            </a:r>
          </a:p>
          <a:p>
            <a:pPr lvl="1"/>
            <a:r>
              <a:rPr lang="en-US" dirty="0"/>
              <a:t>Isolate good instructional practices</a:t>
            </a:r>
          </a:p>
          <a:p>
            <a:pPr lvl="1"/>
            <a:endParaRPr lang="en-US" dirty="0"/>
          </a:p>
          <a:p>
            <a:r>
              <a:rPr lang="en-US" dirty="0"/>
              <a:t>Second Status Review on Tuesday, April 11 at 9:00 am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8A7E3-66EF-49D7-A0E6-04BB2AB649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Short Term Action Plan</a:t>
            </a:r>
          </a:p>
          <a:p>
            <a:pPr lvl="1"/>
            <a:r>
              <a:rPr lang="en-US" dirty="0"/>
              <a:t>Extended Day and Saturday School</a:t>
            </a:r>
          </a:p>
          <a:p>
            <a:pPr lvl="1"/>
            <a:r>
              <a:rPr lang="en-US" dirty="0"/>
              <a:t>Classroom Walkthroughs/Observation Schedule</a:t>
            </a:r>
          </a:p>
          <a:p>
            <a:pPr lvl="1"/>
            <a:r>
              <a:rPr lang="en-US" dirty="0"/>
              <a:t>Align formative assessment questions to learning targets</a:t>
            </a:r>
          </a:p>
          <a:p>
            <a:pPr lvl="1"/>
            <a:r>
              <a:rPr lang="en-US" dirty="0"/>
              <a:t>Use Fastbridge Data</a:t>
            </a:r>
          </a:p>
          <a:p>
            <a:pPr lvl="1"/>
            <a:r>
              <a:rPr lang="en-US" dirty="0"/>
              <a:t>Assign students to Extended Learning</a:t>
            </a:r>
          </a:p>
          <a:p>
            <a:pPr lvl="1"/>
            <a:r>
              <a:rPr lang="en-US" dirty="0"/>
              <a:t>Assessment calendars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2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CB492-AAF8-4CEE-8E6D-E0C0C9C44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127" y="152400"/>
            <a:ext cx="9144001" cy="914400"/>
          </a:xfrm>
        </p:spPr>
        <p:txBody>
          <a:bodyPr/>
          <a:lstStyle/>
          <a:p>
            <a:r>
              <a:rPr lang="en-US" dirty="0"/>
              <a:t>Achieving our 17-18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8CFCC-007B-41BE-85D0-2A527A5FB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012" y="1066800"/>
            <a:ext cx="10210799" cy="54101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Professional Learning Communities (PLCs)</a:t>
            </a:r>
          </a:p>
          <a:p>
            <a:r>
              <a:rPr lang="en-US" dirty="0"/>
              <a:t>Lesson Plans</a:t>
            </a:r>
          </a:p>
          <a:p>
            <a:r>
              <a:rPr lang="en-US" dirty="0"/>
              <a:t>Assessment Calendar</a:t>
            </a:r>
          </a:p>
          <a:p>
            <a:r>
              <a:rPr lang="en-US" dirty="0"/>
              <a:t>Professional Learning geared toward goals </a:t>
            </a:r>
          </a:p>
          <a:p>
            <a:r>
              <a:rPr lang="en-US" dirty="0"/>
              <a:t>Classroom Observations</a:t>
            </a:r>
          </a:p>
          <a:p>
            <a:r>
              <a:rPr lang="en-US" dirty="0"/>
              <a:t>Extended Learning and Saturday School Tutorial to include FEV tutor</a:t>
            </a:r>
          </a:p>
          <a:p>
            <a:r>
              <a:rPr lang="en-US" dirty="0"/>
              <a:t>Advanced Placement Training for Teachers</a:t>
            </a:r>
          </a:p>
          <a:p>
            <a:r>
              <a:rPr lang="en-US" dirty="0"/>
              <a:t>Parent Conference Evenings</a:t>
            </a:r>
          </a:p>
          <a:p>
            <a:r>
              <a:rPr lang="en-US" dirty="0"/>
              <a:t>Frequent Parent Communication</a:t>
            </a:r>
          </a:p>
          <a:p>
            <a:r>
              <a:rPr lang="en-US" dirty="0"/>
              <a:t>Princeton Review classes for SAT and ACT</a:t>
            </a:r>
          </a:p>
          <a:p>
            <a:r>
              <a:rPr lang="en-US" dirty="0"/>
              <a:t>EOC Tuesday and Wednesday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4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B60E4-DFC3-434C-9BBC-E415DBFF8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803" y="-4894"/>
            <a:ext cx="9839409" cy="1371600"/>
          </a:xfrm>
        </p:spPr>
        <p:txBody>
          <a:bodyPr/>
          <a:lstStyle/>
          <a:p>
            <a:r>
              <a:rPr lang="en-US" dirty="0"/>
              <a:t>Developing Instructional Leaders for Academics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7CAFE-9F5B-4B91-A464-D323CD62D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366706"/>
            <a:ext cx="9134391" cy="518649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u="sng" dirty="0"/>
              <a:t>Leadership Team Meetings</a:t>
            </a:r>
          </a:p>
          <a:p>
            <a:r>
              <a:rPr lang="en-US" dirty="0"/>
              <a:t>Instructional Decision Making Body</a:t>
            </a:r>
          </a:p>
          <a:p>
            <a:r>
              <a:rPr lang="en-US" dirty="0"/>
              <a:t>Review data</a:t>
            </a:r>
          </a:p>
          <a:p>
            <a:r>
              <a:rPr lang="en-US" dirty="0"/>
              <a:t>Monitor Progress</a:t>
            </a:r>
          </a:p>
          <a:p>
            <a:r>
              <a:rPr lang="en-US" dirty="0"/>
              <a:t>Design processes and protocols to ensure capacity building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u="sng" dirty="0"/>
              <a:t>Professional Learning Communities</a:t>
            </a:r>
            <a:endParaRPr lang="en-US" dirty="0"/>
          </a:p>
          <a:p>
            <a:r>
              <a:rPr lang="en-US" dirty="0"/>
              <a:t>Plan effective lessons</a:t>
            </a:r>
          </a:p>
          <a:p>
            <a:r>
              <a:rPr lang="en-US" dirty="0"/>
              <a:t>Share evidenced based instructional strategies</a:t>
            </a:r>
          </a:p>
          <a:p>
            <a:r>
              <a:rPr lang="en-US" dirty="0"/>
              <a:t>Model the appropriate delivery of instruction</a:t>
            </a:r>
          </a:p>
          <a:p>
            <a:r>
              <a:rPr lang="en-US" dirty="0"/>
              <a:t>Analyze data</a:t>
            </a:r>
          </a:p>
          <a:p>
            <a:r>
              <a:rPr lang="en-US" dirty="0"/>
              <a:t>Provide Professional Learning</a:t>
            </a:r>
          </a:p>
          <a:p>
            <a:r>
              <a:rPr lang="en-US" dirty="0"/>
              <a:t>Create and develop assessment items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6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377</TotalTime>
  <Words>927</Words>
  <Application>Microsoft Office PowerPoint</Application>
  <PresentationFormat>Custom</PresentationFormat>
  <Paragraphs>263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Corbel</vt:lpstr>
      <vt:lpstr>Times New Roman</vt:lpstr>
      <vt:lpstr>Digital Blue Tunnel 16x9</vt:lpstr>
      <vt:lpstr>State of the School</vt:lpstr>
      <vt:lpstr>Our Mission</vt:lpstr>
      <vt:lpstr>Who are we?</vt:lpstr>
      <vt:lpstr>What is Hapeville Charter Career Academy?</vt:lpstr>
      <vt:lpstr>2017 – 2018 School Improvement Goals</vt:lpstr>
      <vt:lpstr>GA Milestones Results from 16/17</vt:lpstr>
      <vt:lpstr>Georgia Department of Education </vt:lpstr>
      <vt:lpstr>Achieving our 17-18 Goals</vt:lpstr>
      <vt:lpstr>Developing Instructional Leaders for Academics </vt:lpstr>
      <vt:lpstr>Professional Learning</vt:lpstr>
      <vt:lpstr>Assessment </vt:lpstr>
      <vt:lpstr>Technology Resources for Students and Teachers</vt:lpstr>
      <vt:lpstr>Title I 17/18 School Improvement Funds - $83,000</vt:lpstr>
      <vt:lpstr>Academics</vt:lpstr>
      <vt:lpstr>PowerPoint Presentation</vt:lpstr>
      <vt:lpstr>Communication</vt:lpstr>
      <vt:lpstr>Climate and Culture Expectations</vt:lpstr>
      <vt:lpstr>Uniforms</vt:lpstr>
      <vt:lpstr>Extracurricular Activities</vt:lpstr>
      <vt:lpstr>Parent Expectations</vt:lpstr>
      <vt:lpstr>18/19 Planning</vt:lpstr>
      <vt:lpstr>School Year</vt:lpstr>
      <vt:lpstr>Class of 2018</vt:lpstr>
      <vt:lpstr>Follow us on Twitter and visit our website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HCCA</dc:title>
  <dc:creator>Candace Bethea</dc:creator>
  <cp:lastModifiedBy>Candace Bethea</cp:lastModifiedBy>
  <cp:revision>51</cp:revision>
  <cp:lastPrinted>2018-03-26T15:27:34Z</cp:lastPrinted>
  <dcterms:created xsi:type="dcterms:W3CDTF">2018-01-26T22:51:15Z</dcterms:created>
  <dcterms:modified xsi:type="dcterms:W3CDTF">2018-03-26T22:34:41Z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