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4"/>
  </p:sldMasterIdLst>
  <p:sldIdLst>
    <p:sldId id="256" r:id="rId5"/>
    <p:sldId id="257" r:id="rId6"/>
    <p:sldId id="273" r:id="rId7"/>
    <p:sldId id="276" r:id="rId8"/>
    <p:sldId id="275" r:id="rId9"/>
    <p:sldId id="279" r:id="rId10"/>
    <p:sldId id="280" r:id="rId11"/>
    <p:sldId id="278" r:id="rId12"/>
    <p:sldId id="281" r:id="rId13"/>
    <p:sldId id="289" r:id="rId14"/>
    <p:sldId id="288" r:id="rId15"/>
    <p:sldId id="296" r:id="rId16"/>
    <p:sldId id="297" r:id="rId17"/>
    <p:sldId id="258" r:id="rId18"/>
    <p:sldId id="298" r:id="rId19"/>
    <p:sldId id="300" r:id="rId20"/>
    <p:sldId id="269" r:id="rId21"/>
    <p:sldId id="268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ia Lowe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25" autoAdjust="0"/>
    <p:restoredTop sz="93109" autoAdjust="0"/>
  </p:normalViewPr>
  <p:slideViewPr>
    <p:cSldViewPr snapToGrid="0" snapToObjects="1">
      <p:cViewPr varScale="1">
        <p:scale>
          <a:sx n="104" d="100"/>
          <a:sy n="104" d="100"/>
        </p:scale>
        <p:origin x="-1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26T09:29:35.439" idx="1">
    <p:pos x="10" y="10"/>
    <p:text>Insert new date</p:text>
  </p:cm>
  <p:cm authorId="0" dt="2013-09-26T09:42:29.521" idx="4">
    <p:pos x="5277" y="50"/>
    <p:text>STACY INCERT DATA</p:text>
  </p:cm>
  <p:cm authorId="0" dt="2013-09-26T09:58:32.280" idx="5">
    <p:pos x="106" y="106"/>
    <p:text>sabrina please put parent compact responsibilities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9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2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548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1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77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9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5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9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5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7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7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2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6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4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3/26/18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33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1962912"/>
            <a:ext cx="7196328" cy="230728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 of the School</a:t>
            </a:r>
            <a:br>
              <a:rPr lang="en-US" dirty="0" smtClean="0"/>
            </a:br>
            <a:r>
              <a:rPr lang="en-US" sz="3600" dirty="0" smtClean="0"/>
              <a:t>Hapeville Charter Middle School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4270197"/>
            <a:ext cx="7196328" cy="22403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Prepared by Ms. Marcia Strong, Principal</a:t>
            </a:r>
          </a:p>
          <a:p>
            <a:r>
              <a:rPr lang="en-US" dirty="0" smtClean="0"/>
              <a:t>Ms. Stacy Henry, Asst. Principal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Darrie</a:t>
            </a:r>
            <a:r>
              <a:rPr lang="en-US" dirty="0" smtClean="0"/>
              <a:t> </a:t>
            </a:r>
            <a:r>
              <a:rPr lang="en-US" dirty="0" err="1" smtClean="0"/>
              <a:t>Nowell</a:t>
            </a:r>
            <a:r>
              <a:rPr lang="en-US" dirty="0" smtClean="0"/>
              <a:t> Associate principal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Jerilyn</a:t>
            </a:r>
            <a:r>
              <a:rPr lang="en-US" dirty="0" smtClean="0"/>
              <a:t> Robinson, Curriculum AP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Anella</a:t>
            </a:r>
            <a:r>
              <a:rPr lang="en-US" dirty="0" smtClean="0"/>
              <a:t> Young, </a:t>
            </a:r>
            <a:r>
              <a:rPr lang="en-US" dirty="0" smtClean="0"/>
              <a:t>Parent Liaison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Jentrell</a:t>
            </a:r>
            <a:r>
              <a:rPr lang="en-US" dirty="0" smtClean="0"/>
              <a:t> </a:t>
            </a:r>
            <a:r>
              <a:rPr lang="en-US" dirty="0" err="1" smtClean="0"/>
              <a:t>Stembridge</a:t>
            </a:r>
            <a:r>
              <a:rPr lang="en-US" dirty="0" smtClean="0"/>
              <a:t> Literacy Coach</a:t>
            </a:r>
          </a:p>
          <a:p>
            <a:r>
              <a:rPr lang="en-US" dirty="0" err="1" smtClean="0"/>
              <a:t>Dr.Evans</a:t>
            </a:r>
            <a:r>
              <a:rPr lang="en-US" dirty="0" smtClean="0"/>
              <a:t>, </a:t>
            </a:r>
            <a:r>
              <a:rPr lang="en-US" dirty="0" smtClean="0"/>
              <a:t>Data Support Specialist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7295" y="17848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245" y="305424"/>
            <a:ext cx="76593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Welcome to our school’s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annual </a:t>
            </a:r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tate of the school address.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Please sign in and grab informational handouts.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4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 = 40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0982"/>
            <a:ext cx="7190510" cy="442038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% of FAY students with SGP meeting typical or high </a:t>
            </a:r>
            <a:r>
              <a:rPr lang="en-US" b="1" dirty="0" smtClean="0"/>
              <a:t>growth for HCMS was 80%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 this is a weighted </a:t>
            </a:r>
            <a:r>
              <a:rPr lang="en-US" dirty="0" smtClean="0"/>
              <a:t>percentage</a:t>
            </a:r>
            <a:endParaRPr lang="en-US" dirty="0" smtClean="0"/>
          </a:p>
        </p:txBody>
      </p:sp>
      <p:pic>
        <p:nvPicPr>
          <p:cNvPr id="5124" name="Picture 4" descr="Image result for Student grow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8" y="3144982"/>
            <a:ext cx="5829589" cy="95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70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273274"/>
            <a:ext cx="7612063" cy="122383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Ga Milestones </a:t>
            </a:r>
            <a:br>
              <a:rPr lang="en-US" sz="4000" dirty="0" smtClean="0"/>
            </a:br>
            <a:r>
              <a:rPr lang="en-US" sz="4000" dirty="0" smtClean="0"/>
              <a:t> STRENGTHS AND WEAKNESSES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The </a:t>
            </a:r>
            <a:r>
              <a:rPr lang="en-US" b="1" u="sng" dirty="0">
                <a:effectLst/>
              </a:rPr>
              <a:t>Major Strengths Discovered </a:t>
            </a:r>
            <a:r>
              <a:rPr lang="en-US" dirty="0">
                <a:effectLst/>
              </a:rPr>
              <a:t>in our program were revealed </a:t>
            </a:r>
            <a:r>
              <a:rPr lang="en-US" dirty="0" smtClean="0">
                <a:effectLst/>
              </a:rPr>
              <a:t>in the </a:t>
            </a:r>
            <a:r>
              <a:rPr lang="en-US" dirty="0"/>
              <a:t>p</a:t>
            </a:r>
            <a:r>
              <a:rPr lang="en-US" dirty="0" smtClean="0"/>
              <a:t>ercent </a:t>
            </a:r>
            <a:r>
              <a:rPr lang="en-US" dirty="0"/>
              <a:t>of students in grade 8 achieving a Lexile measure equal to or greater than 1050 on the Georgia Milestones ELA </a:t>
            </a:r>
            <a:r>
              <a:rPr lang="en-US" dirty="0" smtClean="0"/>
              <a:t>EOG</a:t>
            </a:r>
          </a:p>
          <a:p>
            <a:pPr lvl="0"/>
            <a:r>
              <a:rPr lang="en-US" dirty="0" smtClean="0"/>
              <a:t>The </a:t>
            </a:r>
            <a:r>
              <a:rPr lang="en-US" b="1" dirty="0">
                <a:effectLst/>
              </a:rPr>
              <a:t>Major Weaknesses Discovered</a:t>
            </a:r>
            <a:r>
              <a:rPr lang="en-US" dirty="0">
                <a:effectLst/>
              </a:rPr>
              <a:t> in our program were revealed in </a:t>
            </a:r>
            <a:r>
              <a:rPr lang="en-US" dirty="0" smtClean="0">
                <a:effectLst/>
              </a:rPr>
              <a:t>our </a:t>
            </a:r>
            <a:r>
              <a:rPr lang="en-US" dirty="0" smtClean="0"/>
              <a:t>Science, Social Studies</a:t>
            </a:r>
            <a:r>
              <a:rPr lang="en-US" dirty="0" smtClean="0">
                <a:effectLst/>
              </a:rPr>
              <a:t>, ELL, and Special Education programs.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946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599" y="5897911"/>
            <a:ext cx="6347714" cy="598337"/>
          </a:xfrm>
        </p:spPr>
        <p:txBody>
          <a:bodyPr/>
          <a:lstStyle/>
          <a:p>
            <a:r>
              <a:rPr lang="en-US" dirty="0" smtClean="0"/>
              <a:t>Current student growth for Mathematics</a:t>
            </a:r>
            <a:endParaRPr lang="en-US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36" b="1036"/>
          <a:stretch>
            <a:fillRect/>
          </a:stretch>
        </p:blipFill>
        <p:spPr>
          <a:xfrm>
            <a:off x="255440" y="450856"/>
            <a:ext cx="8728847" cy="5288311"/>
          </a:xfrm>
        </p:spPr>
      </p:pic>
    </p:spTree>
    <p:extLst>
      <p:ext uri="{BB962C8B-B14F-4D97-AF65-F5344CB8AC3E}">
        <p14:creationId xmlns:p14="http://schemas.microsoft.com/office/powerpoint/2010/main" val="64390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105496"/>
            <a:ext cx="6347714" cy="525073"/>
          </a:xfrm>
        </p:spPr>
        <p:txBody>
          <a:bodyPr/>
          <a:lstStyle/>
          <a:p>
            <a:r>
              <a:rPr lang="en-US" dirty="0" smtClean="0"/>
              <a:t>Current student growth for Reading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37" y="354119"/>
            <a:ext cx="8157807" cy="505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0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991378"/>
          </a:xfrm>
        </p:spPr>
        <p:txBody>
          <a:bodyPr/>
          <a:lstStyle/>
          <a:p>
            <a:r>
              <a:rPr lang="en-US" dirty="0" smtClean="0"/>
              <a:t>How does HCMS measure student success and growth throughout the school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Benchmarks (monthly in core subject areas)</a:t>
            </a:r>
          </a:p>
          <a:p>
            <a:r>
              <a:rPr lang="en-US" dirty="0" smtClean="0"/>
              <a:t>FASTBRIDGE Testing</a:t>
            </a:r>
          </a:p>
          <a:p>
            <a:r>
              <a:rPr lang="en-US" dirty="0" smtClean="0"/>
              <a:t>ITBS : Iowa Test of Basic </a:t>
            </a:r>
            <a:r>
              <a:rPr lang="en-US" dirty="0"/>
              <a:t>S</a:t>
            </a:r>
            <a:r>
              <a:rPr lang="en-US" dirty="0" smtClean="0"/>
              <a:t>kills (8</a:t>
            </a:r>
            <a:r>
              <a:rPr lang="en-US" baseline="30000" dirty="0" smtClean="0"/>
              <a:t>th</a:t>
            </a:r>
            <a:r>
              <a:rPr lang="en-US" dirty="0" smtClean="0"/>
              <a:t> grade only)</a:t>
            </a:r>
          </a:p>
          <a:p>
            <a:r>
              <a:rPr lang="en-US" dirty="0" smtClean="0"/>
              <a:t>MYON</a:t>
            </a:r>
          </a:p>
          <a:p>
            <a:r>
              <a:rPr lang="en-US" dirty="0" smtClean="0"/>
              <a:t>DART </a:t>
            </a:r>
          </a:p>
          <a:p>
            <a:r>
              <a:rPr lang="en-US" dirty="0" smtClean="0"/>
              <a:t>Georgia Milestones (all grades) April 2017</a:t>
            </a:r>
          </a:p>
          <a:p>
            <a:r>
              <a:rPr lang="en-US" dirty="0" smtClean="0"/>
              <a:t>Midterm &amp; Final exams: Dec. &amp; May</a:t>
            </a:r>
          </a:p>
          <a:p>
            <a:r>
              <a:rPr lang="en-US" dirty="0" smtClean="0"/>
              <a:t>All courses use the statewide curriculum (Georgia Standards of Excellence, GSE)</a:t>
            </a:r>
          </a:p>
          <a:p>
            <a:r>
              <a:rPr lang="en-US" dirty="0" smtClean="0"/>
              <a:t>ACCESS for ESOL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Benchmark 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ELA:  58.7%  (highest growth in 8</a:t>
            </a:r>
            <a:r>
              <a:rPr lang="en-US" baseline="30000" dirty="0" smtClean="0"/>
              <a:t>th</a:t>
            </a:r>
            <a:r>
              <a:rPr lang="en-US" dirty="0" smtClean="0"/>
              <a:t> grade, Lowest growth 7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Reading: 66.7%  (highest growth 7</a:t>
            </a:r>
            <a:r>
              <a:rPr lang="en-US" baseline="30000" dirty="0" smtClean="0"/>
              <a:t>th</a:t>
            </a:r>
            <a:r>
              <a:rPr lang="en-US" dirty="0" smtClean="0"/>
              <a:t> grade, lowest growth 8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Mathematics: 59%  (</a:t>
            </a:r>
            <a:r>
              <a:rPr lang="en-US" dirty="0"/>
              <a:t>h</a:t>
            </a:r>
            <a:r>
              <a:rPr lang="en-US" dirty="0" smtClean="0"/>
              <a:t>ighest growth in 7</a:t>
            </a:r>
            <a:r>
              <a:rPr lang="en-US" baseline="30000" dirty="0" smtClean="0"/>
              <a:t>th</a:t>
            </a:r>
            <a:r>
              <a:rPr lang="en-US" dirty="0" smtClean="0"/>
              <a:t> grade, Lowest growth 6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Science: 53%  (highest growth 8</a:t>
            </a:r>
            <a:r>
              <a:rPr lang="en-US" baseline="30000" dirty="0" smtClean="0"/>
              <a:t>th</a:t>
            </a:r>
            <a:r>
              <a:rPr lang="en-US" dirty="0" smtClean="0"/>
              <a:t> grade, lowest 6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Social Studies: 58% (highest 8</a:t>
            </a:r>
            <a:r>
              <a:rPr lang="en-US" baseline="30000" dirty="0" smtClean="0"/>
              <a:t>th</a:t>
            </a:r>
            <a:r>
              <a:rPr lang="en-US" dirty="0" smtClean="0"/>
              <a:t> grade, lowest 6</a:t>
            </a:r>
            <a:r>
              <a:rPr lang="en-US" baseline="30000" dirty="0" smtClean="0"/>
              <a:t>th</a:t>
            </a:r>
            <a:r>
              <a:rPr lang="en-US" dirty="0" smtClean="0"/>
              <a:t>  grade)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01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180470" cy="635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LEXILE MONITORING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58" y="1375361"/>
            <a:ext cx="7519757" cy="493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81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15636"/>
            <a:ext cx="6347713" cy="1240090"/>
          </a:xfrm>
        </p:spPr>
        <p:txBody>
          <a:bodyPr/>
          <a:lstStyle/>
          <a:p>
            <a:r>
              <a:rPr lang="en-US" dirty="0" smtClean="0"/>
              <a:t>What Can I do as a Parent to help my student?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6447" y="1719072"/>
            <a:ext cx="78407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Monitor student grades regularly with parent access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Encourage weekly study sessions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Partner with your child’s teacher in his/her academic progress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Use online tools to supplement the classroom instruction (study island, </a:t>
            </a:r>
            <a:r>
              <a:rPr lang="en-US" sz="2800" dirty="0" err="1" smtClean="0"/>
              <a:t>Myon</a:t>
            </a:r>
            <a:r>
              <a:rPr lang="en-US" sz="2800" dirty="0" smtClean="0"/>
              <a:t>, IXL)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Attend tutorial sessions held Saturday and during the week.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parents, make sure students are reading and completing reading logs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636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STUDENT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SMART GOAL #1 Increase the percentage of students scoring at grade level or above on the Reading portion of Georgia Milestones  from 53% to 75%.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>
                <a:effectLst/>
              </a:rPr>
              <a:t>SMART GOAL #2 Increase the percentage of students scoring at developing or higher on the Mathematics GA milestones </a:t>
            </a:r>
            <a:r>
              <a:rPr lang="en-US" b="1">
                <a:effectLst/>
              </a:rPr>
              <a:t>from </a:t>
            </a:r>
            <a:r>
              <a:rPr lang="en-US" b="1" smtClean="0">
                <a:effectLst/>
              </a:rPr>
              <a:t>39% </a:t>
            </a:r>
            <a:r>
              <a:rPr lang="en-US" b="1">
                <a:effectLst/>
              </a:rPr>
              <a:t>to </a:t>
            </a:r>
            <a:r>
              <a:rPr lang="en-US" b="1" smtClean="0">
                <a:effectLst/>
              </a:rPr>
              <a:t>65%.</a:t>
            </a:r>
            <a:endParaRPr lang="en-US" b="1" dirty="0" smtClean="0">
              <a:effectLst/>
            </a:endParaRPr>
          </a:p>
          <a:p>
            <a:r>
              <a:rPr lang="en-US" b="1" dirty="0">
                <a:effectLst/>
              </a:rPr>
              <a:t>SMART GOAL #3 Increase the percentage of students scoring at grade level or above in writing from 41% to 65%</a:t>
            </a:r>
          </a:p>
          <a:p>
            <a:endParaRPr lang="en-US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6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MEET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84207"/>
          </a:xfrm>
        </p:spPr>
        <p:txBody>
          <a:bodyPr>
            <a:normAutofit/>
          </a:bodyPr>
          <a:lstStyle/>
          <a:p>
            <a:r>
              <a:rPr lang="en-US" dirty="0" smtClean="0"/>
              <a:t>INCREASE DIFFERENTIATED INSTRUCTION IN ALL CLASSES WITH REGULAR TEACHER FEEDBACK FROM ADMINISTRATION</a:t>
            </a:r>
          </a:p>
          <a:p>
            <a:r>
              <a:rPr lang="en-US" dirty="0" smtClean="0"/>
              <a:t>INCORPORATE MORE TECHNOLOGY USAGE OF ACADEMIC PROGRAMS WHICH CAN BE USED AT SCHOOL AND HOME</a:t>
            </a:r>
          </a:p>
          <a:p>
            <a:r>
              <a:rPr lang="en-US" dirty="0" smtClean="0"/>
              <a:t>OFFER EXTENDED LEARNING TUTORIALS ON SATURDAYS AND AFTER SCHOOL</a:t>
            </a:r>
          </a:p>
          <a:p>
            <a:r>
              <a:rPr lang="en-US" dirty="0" smtClean="0"/>
              <a:t>PROVIDE ACADEMIC COUNSELING FOR PARENTS MONTHLY</a:t>
            </a:r>
          </a:p>
          <a:p>
            <a:r>
              <a:rPr lang="en-US" dirty="0" smtClean="0"/>
              <a:t>INCREASE PARENTAL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The mission of Hapeville Charter Middle School is to prepare each student, within a safe and caring learning environment, for successful transition to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8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HCMS TITLE 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597152"/>
            <a:ext cx="6537833" cy="2206752"/>
          </a:xfrm>
        </p:spPr>
        <p:txBody>
          <a:bodyPr/>
          <a:lstStyle/>
          <a:p>
            <a:r>
              <a:rPr lang="en-US" dirty="0" smtClean="0"/>
              <a:t>HCMS is NO LONGER A  Focus school, which means we increased the academic performance of the lowest quartile of students not meeting state standards in the content areas of Math and ELA. </a:t>
            </a:r>
          </a:p>
          <a:p>
            <a:r>
              <a:rPr lang="en-US" dirty="0" smtClean="0"/>
              <a:t>This status tells us that student growth is improving and is increasing at  enough rate to compete with other students in the state.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Picture of students celebr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19" y="4181538"/>
            <a:ext cx="4114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2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Title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I, Part A of the Elementary and Secondary Education Act (ESEA) provides financial assistance to states and school districts to meet the needs of educationally at-risk students. The goal of Title I is to provide extra instructional services and activities which support students identified as failing or most at risk of failing the state’s challenging performance standards in mathematics, reading, and writing.</a:t>
            </a:r>
          </a:p>
        </p:txBody>
      </p:sp>
    </p:spTree>
    <p:extLst>
      <p:ext uri="{BB962C8B-B14F-4D97-AF65-F5344CB8AC3E}">
        <p14:creationId xmlns:p14="http://schemas.microsoft.com/office/powerpoint/2010/main" val="25272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15168"/>
            <a:ext cx="7612063" cy="1669878"/>
          </a:xfrm>
        </p:spPr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</a:rPr>
              <a:t>How Does HCMS Participate in the Title 1 program?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2070846"/>
            <a:ext cx="8308570" cy="4182035"/>
          </a:xfrm>
        </p:spPr>
        <p:txBody>
          <a:bodyPr numCol="2"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/>
              <a:ea typeface="Times New Roman"/>
            </a:endParaRPr>
          </a:p>
          <a:p>
            <a:pPr marL="6350" lvl="1" indent="0" algn="ctr">
              <a:spcBef>
                <a:spcPts val="0"/>
              </a:spcBef>
              <a:buNone/>
            </a:pPr>
            <a:r>
              <a:rPr lang="en-US" sz="2000" b="1" dirty="0" smtClean="0">
                <a:effectLst/>
                <a:latin typeface="Arial"/>
                <a:ea typeface="Times New Roman"/>
              </a:rPr>
              <a:t>	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297" y="2070846"/>
            <a:ext cx="850386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HCMS provides the following services through title 1 funding 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Title 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srgbClr val="90C226"/>
                </a:solidFill>
                <a:latin typeface="Trebuchet MS" panose="020B0603020202020204"/>
              </a:rPr>
              <a:t>$199,000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Extended tutorials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Student supplies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Technology equipment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Teacher professional development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Parent development classes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Parent resources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Highly qualified teachers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93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7" y="304800"/>
            <a:ext cx="8205216" cy="131673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What is the College and Career Ready Performance Index?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44" y="1792224"/>
            <a:ext cx="8400288" cy="44866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</a:rPr>
              <a:t>The College and Career Ready Performance Index – CCRPI – is Georgia’s annual tool for measuring how well its schools, districts, and the state itself are preparing students for the next educational level. It provides a comprehensive roadmap to help educators, parents, and community members promote and improve college and career readiness for all students.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2368" y="3547872"/>
            <a:ext cx="3255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HCMS CCRPI 2016 57%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368" y="4790264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Our school was identified as a </a:t>
            </a:r>
            <a:r>
              <a:rPr lang="en-US" u="sng" dirty="0">
                <a:solidFill>
                  <a:srgbClr val="92D050"/>
                </a:solidFill>
              </a:rPr>
              <a:t>Focus School</a:t>
            </a:r>
            <a:r>
              <a:rPr lang="en-US" dirty="0">
                <a:solidFill>
                  <a:srgbClr val="92D050"/>
                </a:solidFill>
              </a:rPr>
              <a:t>, which means that the </a:t>
            </a:r>
            <a:r>
              <a:rPr lang="en-US" dirty="0" smtClean="0">
                <a:solidFill>
                  <a:srgbClr val="92D050"/>
                </a:solidFill>
              </a:rPr>
              <a:t>GADOE </a:t>
            </a:r>
            <a:r>
              <a:rPr lang="en-US" dirty="0">
                <a:solidFill>
                  <a:srgbClr val="92D050"/>
                </a:solidFill>
              </a:rPr>
              <a:t>calculated the three-year average of all Title I schools' </a:t>
            </a:r>
            <a:r>
              <a:rPr lang="en-US" dirty="0" smtClean="0">
                <a:solidFill>
                  <a:srgbClr val="92D050"/>
                </a:solidFill>
              </a:rPr>
              <a:t>(</a:t>
            </a:r>
            <a:r>
              <a:rPr lang="en-US" dirty="0">
                <a:solidFill>
                  <a:srgbClr val="92D050"/>
                </a:solidFill>
              </a:rPr>
              <a:t>CCRPI) Achievement Gap scores. The schools were then ranked, and the lowest 10 percent were identified as Focus Schools.</a:t>
            </a:r>
          </a:p>
        </p:txBody>
      </p:sp>
    </p:spTree>
    <p:extLst>
      <p:ext uri="{BB962C8B-B14F-4D97-AF65-F5344CB8AC3E}">
        <p14:creationId xmlns:p14="http://schemas.microsoft.com/office/powerpoint/2010/main" val="1244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292096"/>
            <a:ext cx="6347714" cy="1320800"/>
          </a:xfrm>
        </p:spPr>
        <p:txBody>
          <a:bodyPr/>
          <a:lstStyle/>
          <a:p>
            <a:pPr algn="ctr"/>
            <a:r>
              <a:rPr lang="en-US" dirty="0" smtClean="0"/>
              <a:t>HCMS CCRPI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68%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4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this really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27" y="2951768"/>
            <a:ext cx="6347714" cy="1582354"/>
          </a:xfrm>
        </p:spPr>
        <p:txBody>
          <a:bodyPr/>
          <a:lstStyle/>
          <a:p>
            <a:r>
              <a:rPr lang="en-US" dirty="0"/>
              <a:t>The CCRPI is a complicated measurement system, but the bottom line is that because our school has exhibited at least a 2.5 point increase - 5.4 points, to be exact - in its 3-year average of Achievement Gap </a:t>
            </a:r>
            <a:r>
              <a:rPr lang="en-US" dirty="0" smtClean="0"/>
              <a:t>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9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6176" y="1566773"/>
            <a:ext cx="50480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December 2017 we </a:t>
            </a:r>
            <a:r>
              <a:rPr lang="en-US" dirty="0"/>
              <a:t>received the exciting news </a:t>
            </a:r>
            <a:r>
              <a:rPr lang="en-US" dirty="0" smtClean="0"/>
              <a:t>that HCMS was removed </a:t>
            </a:r>
            <a:r>
              <a:rPr lang="en-US" dirty="0"/>
              <a:t>from the Georgia Department of Education's (</a:t>
            </a:r>
            <a:r>
              <a:rPr lang="en-US" dirty="0" smtClean="0"/>
              <a:t>GADOE</a:t>
            </a:r>
            <a:r>
              <a:rPr lang="en-US" dirty="0"/>
              <a:t>) Priority and Focus Schools list.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means that our efforts to raise student achievement are paying </a:t>
            </a:r>
            <a:r>
              <a:rPr lang="en-US" dirty="0" smtClean="0"/>
              <a:t>off</a:t>
            </a:r>
            <a:r>
              <a:rPr lang="en-US" dirty="0"/>
              <a:t> </a:t>
            </a:r>
            <a:r>
              <a:rPr lang="en-US" dirty="0" smtClean="0"/>
              <a:t>and we are very </a:t>
            </a:r>
            <a:r>
              <a:rPr lang="en-US" dirty="0"/>
              <a:t>proud of our </a:t>
            </a:r>
            <a:r>
              <a:rPr lang="en-US" dirty="0" smtClean="0"/>
              <a:t>parents, students </a:t>
            </a:r>
            <a:r>
              <a:rPr lang="en-US" dirty="0"/>
              <a:t>and staff for their hard work.</a:t>
            </a:r>
          </a:p>
          <a:p>
            <a:endParaRPr lang="en-US" dirty="0"/>
          </a:p>
          <a:p>
            <a:r>
              <a:rPr lang="en-US" dirty="0"/>
              <a:t>Although we are pleased with our progress, this is just the beginning. We will continue this forward momentum of achievement and maintain our attention on achieving at even greater levels.</a:t>
            </a:r>
          </a:p>
        </p:txBody>
      </p:sp>
      <p:pic>
        <p:nvPicPr>
          <p:cNvPr id="3" name="Picture 2" descr="j03167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793" y="928256"/>
            <a:ext cx="3078046" cy="47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6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4112"/>
            <a:ext cx="7656577" cy="2389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 Georgia Milestones </a:t>
            </a:r>
            <a:br>
              <a:rPr lang="en-US" dirty="0" smtClean="0"/>
            </a:br>
            <a:r>
              <a:rPr lang="en-US" dirty="0" smtClean="0"/>
              <a:t>Achievement - Content Mastery = 20 Pts</a:t>
            </a:r>
            <a:br>
              <a:rPr lang="en-US" dirty="0" smtClean="0"/>
            </a:br>
            <a:r>
              <a:rPr lang="en-US" dirty="0" smtClean="0"/>
              <a:t>Developing = Points</a:t>
            </a:r>
            <a:br>
              <a:rPr lang="en-US" dirty="0" smtClean="0"/>
            </a:br>
            <a:r>
              <a:rPr lang="en-US" dirty="0" smtClean="0"/>
              <a:t>Beginning = No Points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01666"/>
              </p:ext>
            </p:extLst>
          </p:nvPr>
        </p:nvGraphicFramePr>
        <p:xfrm>
          <a:off x="609599" y="2877316"/>
          <a:ext cx="7010399" cy="3182108"/>
        </p:xfrm>
        <a:graphic>
          <a:graphicData uri="http://schemas.openxmlformats.org/drawingml/2006/table">
            <a:tbl>
              <a:tblPr/>
              <a:tblGrid>
                <a:gridCol w="3147186">
                  <a:extLst>
                    <a:ext uri="{9D8B030D-6E8A-4147-A177-3AD203B41FA5}">
                      <a16:colId xmlns:a16="http://schemas.microsoft.com/office/drawing/2014/main" xmlns="" val="3446780535"/>
                    </a:ext>
                  </a:extLst>
                </a:gridCol>
                <a:gridCol w="1115670">
                  <a:extLst>
                    <a:ext uri="{9D8B030D-6E8A-4147-A177-3AD203B41FA5}">
                      <a16:colId xmlns:a16="http://schemas.microsoft.com/office/drawing/2014/main" xmlns="" val="1282342414"/>
                    </a:ext>
                  </a:extLst>
                </a:gridCol>
                <a:gridCol w="1881651">
                  <a:extLst>
                    <a:ext uri="{9D8B030D-6E8A-4147-A177-3AD203B41FA5}">
                      <a16:colId xmlns:a16="http://schemas.microsoft.com/office/drawing/2014/main" xmlns="" val="1434478512"/>
                    </a:ext>
                  </a:extLst>
                </a:gridCol>
                <a:gridCol w="865892">
                  <a:extLst>
                    <a:ext uri="{9D8B030D-6E8A-4147-A177-3AD203B41FA5}">
                      <a16:colId xmlns:a16="http://schemas.microsoft.com/office/drawing/2014/main" xmlns="" val="1455345838"/>
                    </a:ext>
                  </a:extLst>
                </a:gridCol>
              </a:tblGrid>
              <a:tr h="338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Middle School Indicators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8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Benchmark for Indicator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8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Performance on Indicator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8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Beginner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7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28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617725"/>
                  </a:ext>
                </a:extLst>
              </a:tr>
              <a:tr h="7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Weighted percent of students scoring at Developing Learner or above on the Georgia Milestones English Language Arts EOG (required participation rate &gt;= 95%)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48.186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518806"/>
                  </a:ext>
                </a:extLst>
              </a:tr>
              <a:tr h="7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Weighted percent of students scoring at Developing Learner or above on the Georgia Milestones mathematics EOG or EOC (required participation rate &gt;= 95%)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49.32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851593"/>
                  </a:ext>
                </a:extLst>
              </a:tr>
              <a:tr h="7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Weighted percent of students scoring at Developing Learner or above on the Georgia Milestones science EOG or EOC (required participation rate &gt;= 95%)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22.148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91360"/>
                  </a:ext>
                </a:extLst>
              </a:tr>
              <a:tr h="7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Weighted percent of students scoring at Developing Learner or above on the Georgia Milestones social studies EOG (required participation rate &gt;= 95%)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223344"/>
                          </a:solidFill>
                          <a:effectLst/>
                          <a:latin typeface="Arial" panose="020B0604020202020204" pitchFamily="34" charset="0"/>
                        </a:rPr>
                        <a:t>31.544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399953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6048" y="6059424"/>
            <a:ext cx="630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told you the CCRPI is a complicated measurement. </a:t>
            </a:r>
          </a:p>
          <a:p>
            <a:r>
              <a:rPr lang="en-US" dirty="0" smtClean="0"/>
              <a:t>HCMS students are growing!!!!!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70BEEC33B31468CCBFEEBF4D69504" ma:contentTypeVersion="1" ma:contentTypeDescription="Create a new document." ma:contentTypeScope="" ma:versionID="dd7f04e6cea9217436c74146d67b41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0d331ebd68627ead16f146830ec63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C01C6-B810-46B5-83F6-2CB86A509D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5D2294-4305-49F1-83FC-47C6BFE34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FA4190-4F40-47F3-A566-814F26DAFE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6704</TotalTime>
  <Words>1151</Words>
  <Application>Microsoft Macintosh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 State of the School Hapeville Charter Middle School</vt:lpstr>
      <vt:lpstr>OUR MISSION </vt:lpstr>
      <vt:lpstr>What is Title I?</vt:lpstr>
      <vt:lpstr>How Does HCMS Participate in the Title 1 program?</vt:lpstr>
      <vt:lpstr>What is the College and Career Ready Performance Index?</vt:lpstr>
      <vt:lpstr>HCMS CCRPI 2017   68%</vt:lpstr>
      <vt:lpstr>What does this really mean? </vt:lpstr>
      <vt:lpstr>PowerPoint Presentation</vt:lpstr>
      <vt:lpstr>2017 Georgia Milestones  Achievement - Content Mastery = 20 Pts Developing = Points Beginning = No Points </vt:lpstr>
      <vt:lpstr>Student Growth = 40 POINTS</vt:lpstr>
      <vt:lpstr>Ga Milestones   STRENGTHS AND WEAKNESSES </vt:lpstr>
      <vt:lpstr>Current student growth for Mathematics</vt:lpstr>
      <vt:lpstr>Current student growth for Reading</vt:lpstr>
      <vt:lpstr>How does HCMS measure student success and growth throughout the school year?</vt:lpstr>
      <vt:lpstr>Current Benchmark Averages</vt:lpstr>
      <vt:lpstr>LEXILE MONITORING</vt:lpstr>
      <vt:lpstr>What Can I do as a Parent to help my student? </vt:lpstr>
      <vt:lpstr>GOALS FOR STUDENT IMPROVEMENT</vt:lpstr>
      <vt:lpstr>HOW WILL WE MEET OUR GOAL</vt:lpstr>
      <vt:lpstr>HCMS TITLE I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School  Hapeville Charter Middle School</dc:title>
  <dc:creator>Marcia Lowe</dc:creator>
  <cp:lastModifiedBy>Marcia Lowe</cp:lastModifiedBy>
  <cp:revision>60</cp:revision>
  <dcterms:created xsi:type="dcterms:W3CDTF">2012-10-16T12:51:36Z</dcterms:created>
  <dcterms:modified xsi:type="dcterms:W3CDTF">2018-03-26T14:05:23Z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0x0101004E870BEEC33B31468CCBFEEBF4D69504</vt:lpwstr>
  </property>
</Properties>
</file>